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85" r:id="rId3"/>
    <p:sldId id="325" r:id="rId4"/>
    <p:sldId id="323" r:id="rId5"/>
    <p:sldId id="422" r:id="rId6"/>
    <p:sldId id="423" r:id="rId7"/>
    <p:sldId id="424" r:id="rId8"/>
    <p:sldId id="425" r:id="rId9"/>
    <p:sldId id="426" r:id="rId10"/>
    <p:sldId id="427" r:id="rId11"/>
    <p:sldId id="428" r:id="rId12"/>
    <p:sldId id="309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251ECC-8781-48E9-BDD1-94DB3B4106D0}" v="42" dt="2021-09-21T12:04:12.0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654" autoAdjust="0"/>
    <p:restoredTop sz="93867" autoAdjust="0"/>
  </p:normalViewPr>
  <p:slideViewPr>
    <p:cSldViewPr>
      <p:cViewPr varScale="1">
        <p:scale>
          <a:sx n="104" d="100"/>
          <a:sy n="104" d="100"/>
        </p:scale>
        <p:origin x="142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6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3E7D55-F7D5-47E3-A232-2475EEC7F184}" type="doc">
      <dgm:prSet loTypeId="urn:microsoft.com/office/officeart/2011/layout/HexagonRadial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52E8B6B-6953-4C22-9B61-AF41BE6FA73D}">
      <dgm:prSet phldrT="[Text]" custT="1"/>
      <dgm:spPr/>
      <dgm:t>
        <a:bodyPr/>
        <a:lstStyle/>
        <a:p>
          <a:pPr algn="ctr"/>
          <a:r>
            <a:rPr lang="en-US" sz="1000" b="1" dirty="0"/>
            <a:t>Create Institutional, Legal &amp; Regulatory Frameworks for Effective Governance </a:t>
          </a:r>
        </a:p>
      </dgm:t>
    </dgm:pt>
    <dgm:pt modelId="{54062BAF-BE79-4729-97BB-5D663124EBD7}" type="parTrans" cxnId="{E1774DA1-BFF3-4A65-87B1-29A645F84CA9}">
      <dgm:prSet/>
      <dgm:spPr/>
      <dgm:t>
        <a:bodyPr/>
        <a:lstStyle/>
        <a:p>
          <a:pPr algn="ctr"/>
          <a:endParaRPr lang="en-US"/>
        </a:p>
      </dgm:t>
    </dgm:pt>
    <dgm:pt modelId="{45C0A91D-7C38-4FCF-821B-5E3BAD98075F}" type="sibTrans" cxnId="{E1774DA1-BFF3-4A65-87B1-29A645F84CA9}">
      <dgm:prSet/>
      <dgm:spPr/>
      <dgm:t>
        <a:bodyPr/>
        <a:lstStyle/>
        <a:p>
          <a:pPr algn="ctr"/>
          <a:endParaRPr lang="en-US"/>
        </a:p>
      </dgm:t>
    </dgm:pt>
    <dgm:pt modelId="{AC55E91C-F9AB-4E58-B8C8-96071345BCF2}">
      <dgm:prSet phldrT="[Text]" custT="1"/>
      <dgm:spPr/>
      <dgm:t>
        <a:bodyPr/>
        <a:lstStyle/>
        <a:p>
          <a:pPr algn="ctr"/>
          <a:r>
            <a:rPr lang="en-US" sz="1000" b="1"/>
            <a:t>Promote Public Education and Awareness , Child Online Protection, Rights &amp; Privacy of Citizen  </a:t>
          </a:r>
        </a:p>
      </dgm:t>
    </dgm:pt>
    <dgm:pt modelId="{CFC00D63-D814-4274-B8DE-7E3608C3D396}" type="parTrans" cxnId="{C470EA47-9BC5-427D-9A7E-219F50871EB4}">
      <dgm:prSet/>
      <dgm:spPr/>
      <dgm:t>
        <a:bodyPr/>
        <a:lstStyle/>
        <a:p>
          <a:pPr algn="ctr"/>
          <a:endParaRPr lang="en-US"/>
        </a:p>
      </dgm:t>
    </dgm:pt>
    <dgm:pt modelId="{76B99534-7A41-4207-B08F-E96B00EA49DC}" type="sibTrans" cxnId="{C470EA47-9BC5-427D-9A7E-219F50871EB4}">
      <dgm:prSet/>
      <dgm:spPr/>
      <dgm:t>
        <a:bodyPr/>
        <a:lstStyle/>
        <a:p>
          <a:pPr algn="ctr"/>
          <a:endParaRPr lang="en-US"/>
        </a:p>
      </dgm:t>
    </dgm:pt>
    <dgm:pt modelId="{9B9C48D8-7F23-427D-B6A4-12CD3501B73E}">
      <dgm:prSet phldrT="[Text]" custT="1"/>
      <dgm:spPr/>
      <dgm:t>
        <a:bodyPr/>
        <a:lstStyle/>
        <a:p>
          <a:pPr algn="ctr"/>
          <a:r>
            <a:rPr lang="en-US" sz="1000" b="1"/>
            <a:t>Develop Cyber Capabilities  to support National Security Objectives</a:t>
          </a:r>
        </a:p>
      </dgm:t>
    </dgm:pt>
    <dgm:pt modelId="{972052BF-F9CD-4165-AAE6-31012FF9AA90}" type="parTrans" cxnId="{52A0AFC5-68F9-40FE-BD1F-3EEB6DF95DF1}">
      <dgm:prSet/>
      <dgm:spPr/>
      <dgm:t>
        <a:bodyPr/>
        <a:lstStyle/>
        <a:p>
          <a:pPr algn="ctr"/>
          <a:endParaRPr lang="en-US"/>
        </a:p>
      </dgm:t>
    </dgm:pt>
    <dgm:pt modelId="{5F6EEE11-DE23-4741-8B2F-4B0E718BB4F2}" type="sibTrans" cxnId="{52A0AFC5-68F9-40FE-BD1F-3EEB6DF95DF1}">
      <dgm:prSet/>
      <dgm:spPr/>
      <dgm:t>
        <a:bodyPr/>
        <a:lstStyle/>
        <a:p>
          <a:pPr algn="ctr"/>
          <a:endParaRPr lang="en-US"/>
        </a:p>
      </dgm:t>
    </dgm:pt>
    <dgm:pt modelId="{279E104F-ED94-420D-8E1F-367BC88AC487}">
      <dgm:prSet phldrT="[Text]" custT="1"/>
      <dgm:spPr/>
      <dgm:t>
        <a:bodyPr/>
        <a:lstStyle/>
        <a:p>
          <a:pPr algn="ctr"/>
          <a:r>
            <a:rPr lang="en-US" sz="900" dirty="0"/>
            <a:t> </a:t>
          </a:r>
          <a:r>
            <a:rPr lang="en-US" sz="1000" b="1" dirty="0"/>
            <a:t>Protect Critical  Digital Infrastructure through Response Readiness</a:t>
          </a:r>
        </a:p>
      </dgm:t>
    </dgm:pt>
    <dgm:pt modelId="{9CB6967E-6143-470F-9439-1411F8A8AFA4}" type="parTrans" cxnId="{37A9F8AE-048A-4AE7-8380-156F3E62F3DF}">
      <dgm:prSet/>
      <dgm:spPr/>
      <dgm:t>
        <a:bodyPr/>
        <a:lstStyle/>
        <a:p>
          <a:pPr algn="ctr"/>
          <a:endParaRPr lang="en-US"/>
        </a:p>
      </dgm:t>
    </dgm:pt>
    <dgm:pt modelId="{BDFA8BC0-919B-4E09-BBFC-2E674F164990}" type="sibTrans" cxnId="{37A9F8AE-048A-4AE7-8380-156F3E62F3DF}">
      <dgm:prSet/>
      <dgm:spPr/>
      <dgm:t>
        <a:bodyPr/>
        <a:lstStyle/>
        <a:p>
          <a:pPr algn="ctr"/>
          <a:endParaRPr lang="en-US"/>
        </a:p>
      </dgm:t>
    </dgm:pt>
    <dgm:pt modelId="{E766AEA3-3189-4DE9-8069-877BC97D94FF}">
      <dgm:prSet phldrT="[Text]" custT="1"/>
      <dgm:spPr>
        <a:solidFill>
          <a:srgbClr val="FF0000"/>
        </a:solidFill>
      </dgm:spPr>
      <dgm:t>
        <a:bodyPr/>
        <a:lstStyle/>
        <a:p>
          <a:pPr algn="ctr"/>
          <a:r>
            <a:rPr lang="en-US" sz="1000" b="1" dirty="0" err="1"/>
            <a:t>Strenthen</a:t>
          </a:r>
          <a:r>
            <a:rPr lang="en-US" sz="1000" b="1" dirty="0"/>
            <a:t> National, Regional, &amp; International Cooperation</a:t>
          </a:r>
        </a:p>
      </dgm:t>
    </dgm:pt>
    <dgm:pt modelId="{86A2E86F-241C-4E15-981D-39C4D6466731}" type="parTrans" cxnId="{97FBDE53-E3BA-4E1C-9D48-4C487D012DE7}">
      <dgm:prSet/>
      <dgm:spPr/>
      <dgm:t>
        <a:bodyPr/>
        <a:lstStyle/>
        <a:p>
          <a:pPr algn="ctr"/>
          <a:endParaRPr lang="en-US"/>
        </a:p>
      </dgm:t>
    </dgm:pt>
    <dgm:pt modelId="{79518663-E2C3-4779-B038-A5E268BF766A}" type="sibTrans" cxnId="{97FBDE53-E3BA-4E1C-9D48-4C487D012DE7}">
      <dgm:prSet/>
      <dgm:spPr/>
      <dgm:t>
        <a:bodyPr/>
        <a:lstStyle/>
        <a:p>
          <a:pPr algn="ctr"/>
          <a:endParaRPr lang="en-US"/>
        </a:p>
      </dgm:t>
    </dgm:pt>
    <dgm:pt modelId="{A2FB0C04-7925-4EC0-BEC2-2E681C060FAD}">
      <dgm:prSet phldrT="[Text]"/>
      <dgm:spPr/>
      <dgm:t>
        <a:bodyPr/>
        <a:lstStyle/>
        <a:p>
          <a:pPr algn="ctr"/>
          <a:r>
            <a:rPr lang="en-US" b="1" dirty="0"/>
            <a:t>National Cybersecurity Strategy</a:t>
          </a:r>
        </a:p>
      </dgm:t>
    </dgm:pt>
    <dgm:pt modelId="{4AA7F479-5486-42F5-9297-113C1B66478E}" type="sibTrans" cxnId="{95513B2B-729C-47B2-A8B7-5231EBB91DE5}">
      <dgm:prSet/>
      <dgm:spPr/>
      <dgm:t>
        <a:bodyPr/>
        <a:lstStyle/>
        <a:p>
          <a:pPr algn="ctr"/>
          <a:endParaRPr lang="en-US"/>
        </a:p>
      </dgm:t>
    </dgm:pt>
    <dgm:pt modelId="{B0FC0D30-24BC-45EA-B6D7-B8CE4426752B}" type="parTrans" cxnId="{95513B2B-729C-47B2-A8B7-5231EBB91DE5}">
      <dgm:prSet/>
      <dgm:spPr/>
      <dgm:t>
        <a:bodyPr/>
        <a:lstStyle/>
        <a:p>
          <a:pPr algn="ctr"/>
          <a:endParaRPr lang="en-US"/>
        </a:p>
      </dgm:t>
    </dgm:pt>
    <dgm:pt modelId="{D6FD62EA-67CE-4186-A859-628C1FAB4883}" type="pres">
      <dgm:prSet presAssocID="{473E7D55-F7D5-47E3-A232-2475EEC7F18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CE0874A-B2AB-4211-8440-82B0DB530235}" type="pres">
      <dgm:prSet presAssocID="{A2FB0C04-7925-4EC0-BEC2-2E681C060FAD}" presName="Parent" presStyleLbl="node0" presStyleIdx="0" presStyleCnt="1" custLinFactNeighborX="1913">
        <dgm:presLayoutVars>
          <dgm:chMax val="6"/>
          <dgm:chPref val="6"/>
        </dgm:presLayoutVars>
      </dgm:prSet>
      <dgm:spPr/>
    </dgm:pt>
    <dgm:pt modelId="{FE7494DD-922D-4FA2-A577-03E1432D1A3B}" type="pres">
      <dgm:prSet presAssocID="{E52E8B6B-6953-4C22-9B61-AF41BE6FA73D}" presName="Accent1" presStyleCnt="0"/>
      <dgm:spPr/>
    </dgm:pt>
    <dgm:pt modelId="{62466555-8CF5-4884-918B-BE5B0BD54320}" type="pres">
      <dgm:prSet presAssocID="{E52E8B6B-6953-4C22-9B61-AF41BE6FA73D}" presName="Accent" presStyleLbl="bgShp" presStyleIdx="0" presStyleCnt="5"/>
      <dgm:spPr/>
    </dgm:pt>
    <dgm:pt modelId="{084F1F08-D7E4-46FB-9252-5761EA6AB378}" type="pres">
      <dgm:prSet presAssocID="{E52E8B6B-6953-4C22-9B61-AF41BE6FA73D}" presName="Child1" presStyleLbl="node1" presStyleIdx="0" presStyleCnt="5" custScaleX="125413" custScaleY="111034" custLinFactNeighborX="5547" custLinFactNeighborY="693">
        <dgm:presLayoutVars>
          <dgm:chMax val="0"/>
          <dgm:chPref val="0"/>
          <dgm:bulletEnabled val="1"/>
        </dgm:presLayoutVars>
      </dgm:prSet>
      <dgm:spPr/>
    </dgm:pt>
    <dgm:pt modelId="{F420091D-4623-4E92-94F1-1C6FB05A8E26}" type="pres">
      <dgm:prSet presAssocID="{AC55E91C-F9AB-4E58-B8C8-96071345BCF2}" presName="Accent2" presStyleCnt="0"/>
      <dgm:spPr/>
    </dgm:pt>
    <dgm:pt modelId="{0768E51F-CF83-4153-9629-C25E93FCC231}" type="pres">
      <dgm:prSet presAssocID="{AC55E91C-F9AB-4E58-B8C8-96071345BCF2}" presName="Accent" presStyleLbl="bgShp" presStyleIdx="1" presStyleCnt="5"/>
      <dgm:spPr/>
    </dgm:pt>
    <dgm:pt modelId="{E7A6192C-D064-4FDC-91CD-BB6B6A6ADF1E}" type="pres">
      <dgm:prSet presAssocID="{AC55E91C-F9AB-4E58-B8C8-96071345BCF2}" presName="Child2" presStyleLbl="node1" presStyleIdx="1" presStyleCnt="5" custScaleX="116214" custScaleY="106863" custLinFactX="-100000" custLinFactNeighborX="-110690" custLinFactNeighborY="60800">
        <dgm:presLayoutVars>
          <dgm:chMax val="0"/>
          <dgm:chPref val="0"/>
          <dgm:bulletEnabled val="1"/>
        </dgm:presLayoutVars>
      </dgm:prSet>
      <dgm:spPr/>
    </dgm:pt>
    <dgm:pt modelId="{AF99533B-F2DC-4304-B244-3ADEB3CFA61D}" type="pres">
      <dgm:prSet presAssocID="{9B9C48D8-7F23-427D-B6A4-12CD3501B73E}" presName="Accent3" presStyleCnt="0"/>
      <dgm:spPr/>
    </dgm:pt>
    <dgm:pt modelId="{38EAA650-4467-4D0C-A71D-DD0DE47FFBAE}" type="pres">
      <dgm:prSet presAssocID="{9B9C48D8-7F23-427D-B6A4-12CD3501B73E}" presName="Accent" presStyleLbl="bgShp" presStyleIdx="2" presStyleCnt="5"/>
      <dgm:spPr/>
    </dgm:pt>
    <dgm:pt modelId="{F836FF9A-06BA-4A6D-8CBE-A0E0F24A8D80}" type="pres">
      <dgm:prSet presAssocID="{9B9C48D8-7F23-427D-B6A4-12CD3501B73E}" presName="Child3" presStyleLbl="node1" presStyleIdx="2" presStyleCnt="5" custScaleX="126057" custLinFactNeighborX="-12575" custLinFactNeighborY="54779">
        <dgm:presLayoutVars>
          <dgm:chMax val="0"/>
          <dgm:chPref val="0"/>
          <dgm:bulletEnabled val="1"/>
        </dgm:presLayoutVars>
      </dgm:prSet>
      <dgm:spPr/>
    </dgm:pt>
    <dgm:pt modelId="{961E5CD7-E5CF-4CC6-89BE-B9F21820E31A}" type="pres">
      <dgm:prSet presAssocID="{279E104F-ED94-420D-8E1F-367BC88AC487}" presName="Accent4" presStyleCnt="0"/>
      <dgm:spPr/>
    </dgm:pt>
    <dgm:pt modelId="{B7B8CAE8-0BA8-4A95-AB70-A8A349D82963}" type="pres">
      <dgm:prSet presAssocID="{279E104F-ED94-420D-8E1F-367BC88AC487}" presName="Accent" presStyleLbl="bgShp" presStyleIdx="3" presStyleCnt="5"/>
      <dgm:spPr/>
    </dgm:pt>
    <dgm:pt modelId="{EC78093A-7EEB-4C29-BC77-0574F76DDD32}" type="pres">
      <dgm:prSet presAssocID="{279E104F-ED94-420D-8E1F-367BC88AC487}" presName="Child4" presStyleLbl="node1" presStyleIdx="3" presStyleCnt="5" custScaleX="118612" custScaleY="106303" custLinFactX="22332" custLinFactY="-22519" custLinFactNeighborX="100000" custLinFactNeighborY="-100000">
        <dgm:presLayoutVars>
          <dgm:chMax val="0"/>
          <dgm:chPref val="0"/>
          <dgm:bulletEnabled val="1"/>
        </dgm:presLayoutVars>
      </dgm:prSet>
      <dgm:spPr/>
    </dgm:pt>
    <dgm:pt modelId="{A69EDAAC-4C8E-458B-815E-97F26F6B030D}" type="pres">
      <dgm:prSet presAssocID="{E766AEA3-3189-4DE9-8069-877BC97D94FF}" presName="Accent5" presStyleCnt="0"/>
      <dgm:spPr/>
    </dgm:pt>
    <dgm:pt modelId="{24E66CDD-EF4D-4E17-9C4E-3E4885B7566C}" type="pres">
      <dgm:prSet presAssocID="{E766AEA3-3189-4DE9-8069-877BC97D94FF}" presName="Accent" presStyleLbl="bgShp" presStyleIdx="4" presStyleCnt="5"/>
      <dgm:spPr/>
    </dgm:pt>
    <dgm:pt modelId="{BC27353F-3FB7-44C1-B41A-B9428536B0FB}" type="pres">
      <dgm:prSet presAssocID="{E766AEA3-3189-4DE9-8069-877BC97D94FF}" presName="Child5" presStyleLbl="node1" presStyleIdx="4" presStyleCnt="5" custScaleX="123084" custLinFactNeighborX="13274" custLinFactNeighborY="57941">
        <dgm:presLayoutVars>
          <dgm:chMax val="0"/>
          <dgm:chPref val="0"/>
          <dgm:bulletEnabled val="1"/>
        </dgm:presLayoutVars>
      </dgm:prSet>
      <dgm:spPr/>
    </dgm:pt>
  </dgm:ptLst>
  <dgm:cxnLst>
    <dgm:cxn modelId="{FA603B03-9AFC-450E-A7AD-9A1EFD8E44E3}" type="presOf" srcId="{A2FB0C04-7925-4EC0-BEC2-2E681C060FAD}" destId="{9CE0874A-B2AB-4211-8440-82B0DB530235}" srcOrd="0" destOrd="0" presId="urn:microsoft.com/office/officeart/2011/layout/HexagonRadial"/>
    <dgm:cxn modelId="{95513B2B-729C-47B2-A8B7-5231EBB91DE5}" srcId="{473E7D55-F7D5-47E3-A232-2475EEC7F184}" destId="{A2FB0C04-7925-4EC0-BEC2-2E681C060FAD}" srcOrd="0" destOrd="0" parTransId="{B0FC0D30-24BC-45EA-B6D7-B8CE4426752B}" sibTransId="{4AA7F479-5486-42F5-9297-113C1B66478E}"/>
    <dgm:cxn modelId="{C470EA47-9BC5-427D-9A7E-219F50871EB4}" srcId="{A2FB0C04-7925-4EC0-BEC2-2E681C060FAD}" destId="{AC55E91C-F9AB-4E58-B8C8-96071345BCF2}" srcOrd="1" destOrd="0" parTransId="{CFC00D63-D814-4274-B8DE-7E3608C3D396}" sibTransId="{76B99534-7A41-4207-B08F-E96B00EA49DC}"/>
    <dgm:cxn modelId="{1C6EA24D-7B6C-481E-931A-2E0CFA455FF6}" type="presOf" srcId="{9B9C48D8-7F23-427D-B6A4-12CD3501B73E}" destId="{F836FF9A-06BA-4A6D-8CBE-A0E0F24A8D80}" srcOrd="0" destOrd="0" presId="urn:microsoft.com/office/officeart/2011/layout/HexagonRadial"/>
    <dgm:cxn modelId="{97FBDE53-E3BA-4E1C-9D48-4C487D012DE7}" srcId="{A2FB0C04-7925-4EC0-BEC2-2E681C060FAD}" destId="{E766AEA3-3189-4DE9-8069-877BC97D94FF}" srcOrd="4" destOrd="0" parTransId="{86A2E86F-241C-4E15-981D-39C4D6466731}" sibTransId="{79518663-E2C3-4779-B038-A5E268BF766A}"/>
    <dgm:cxn modelId="{7B94FF82-54C5-4A04-B24E-756D32C9E7B1}" type="presOf" srcId="{E52E8B6B-6953-4C22-9B61-AF41BE6FA73D}" destId="{084F1F08-D7E4-46FB-9252-5761EA6AB378}" srcOrd="0" destOrd="0" presId="urn:microsoft.com/office/officeart/2011/layout/HexagonRadial"/>
    <dgm:cxn modelId="{72423386-6E5C-46AE-B7D9-09D94A5B41FD}" type="presOf" srcId="{279E104F-ED94-420D-8E1F-367BC88AC487}" destId="{EC78093A-7EEB-4C29-BC77-0574F76DDD32}" srcOrd="0" destOrd="0" presId="urn:microsoft.com/office/officeart/2011/layout/HexagonRadial"/>
    <dgm:cxn modelId="{E1774DA1-BFF3-4A65-87B1-29A645F84CA9}" srcId="{A2FB0C04-7925-4EC0-BEC2-2E681C060FAD}" destId="{E52E8B6B-6953-4C22-9B61-AF41BE6FA73D}" srcOrd="0" destOrd="0" parTransId="{54062BAF-BE79-4729-97BB-5D663124EBD7}" sibTransId="{45C0A91D-7C38-4FCF-821B-5E3BAD98075F}"/>
    <dgm:cxn modelId="{37A9F8AE-048A-4AE7-8380-156F3E62F3DF}" srcId="{A2FB0C04-7925-4EC0-BEC2-2E681C060FAD}" destId="{279E104F-ED94-420D-8E1F-367BC88AC487}" srcOrd="3" destOrd="0" parTransId="{9CB6967E-6143-470F-9439-1411F8A8AFA4}" sibTransId="{BDFA8BC0-919B-4E09-BBFC-2E674F164990}"/>
    <dgm:cxn modelId="{52A0AFC5-68F9-40FE-BD1F-3EEB6DF95DF1}" srcId="{A2FB0C04-7925-4EC0-BEC2-2E681C060FAD}" destId="{9B9C48D8-7F23-427D-B6A4-12CD3501B73E}" srcOrd="2" destOrd="0" parTransId="{972052BF-F9CD-4165-AAE6-31012FF9AA90}" sibTransId="{5F6EEE11-DE23-4741-8B2F-4B0E718BB4F2}"/>
    <dgm:cxn modelId="{E13FC0D7-67A8-4AB7-8668-0FD7CD3E6C2D}" type="presOf" srcId="{473E7D55-F7D5-47E3-A232-2475EEC7F184}" destId="{D6FD62EA-67CE-4186-A859-628C1FAB4883}" srcOrd="0" destOrd="0" presId="urn:microsoft.com/office/officeart/2011/layout/HexagonRadial"/>
    <dgm:cxn modelId="{72943DFB-9D3E-4EB0-B25E-C957661610C3}" type="presOf" srcId="{E766AEA3-3189-4DE9-8069-877BC97D94FF}" destId="{BC27353F-3FB7-44C1-B41A-B9428536B0FB}" srcOrd="0" destOrd="0" presId="urn:microsoft.com/office/officeart/2011/layout/HexagonRadial"/>
    <dgm:cxn modelId="{54E494FD-D7D9-4CCD-8202-05711B114E11}" type="presOf" srcId="{AC55E91C-F9AB-4E58-B8C8-96071345BCF2}" destId="{E7A6192C-D064-4FDC-91CD-BB6B6A6ADF1E}" srcOrd="0" destOrd="0" presId="urn:microsoft.com/office/officeart/2011/layout/HexagonRadial"/>
    <dgm:cxn modelId="{7CAEEDA6-E3EA-493E-9BD4-264DAFE1745A}" type="presParOf" srcId="{D6FD62EA-67CE-4186-A859-628C1FAB4883}" destId="{9CE0874A-B2AB-4211-8440-82B0DB530235}" srcOrd="0" destOrd="0" presId="urn:microsoft.com/office/officeart/2011/layout/HexagonRadial"/>
    <dgm:cxn modelId="{C1DCD77B-9B37-4F54-BF3C-3DB327AA1C84}" type="presParOf" srcId="{D6FD62EA-67CE-4186-A859-628C1FAB4883}" destId="{FE7494DD-922D-4FA2-A577-03E1432D1A3B}" srcOrd="1" destOrd="0" presId="urn:microsoft.com/office/officeart/2011/layout/HexagonRadial"/>
    <dgm:cxn modelId="{171B0B10-FC44-43BF-9818-E73848B5B106}" type="presParOf" srcId="{FE7494DD-922D-4FA2-A577-03E1432D1A3B}" destId="{62466555-8CF5-4884-918B-BE5B0BD54320}" srcOrd="0" destOrd="0" presId="urn:microsoft.com/office/officeart/2011/layout/HexagonRadial"/>
    <dgm:cxn modelId="{266C1913-1F70-4822-BC15-567352FEF23A}" type="presParOf" srcId="{D6FD62EA-67CE-4186-A859-628C1FAB4883}" destId="{084F1F08-D7E4-46FB-9252-5761EA6AB378}" srcOrd="2" destOrd="0" presId="urn:microsoft.com/office/officeart/2011/layout/HexagonRadial"/>
    <dgm:cxn modelId="{1DA8DB9D-D3D8-4AC2-BE08-F699331A804D}" type="presParOf" srcId="{D6FD62EA-67CE-4186-A859-628C1FAB4883}" destId="{F420091D-4623-4E92-94F1-1C6FB05A8E26}" srcOrd="3" destOrd="0" presId="urn:microsoft.com/office/officeart/2011/layout/HexagonRadial"/>
    <dgm:cxn modelId="{169AD4DD-378B-4F0C-ACEF-FE6E73A404B0}" type="presParOf" srcId="{F420091D-4623-4E92-94F1-1C6FB05A8E26}" destId="{0768E51F-CF83-4153-9629-C25E93FCC231}" srcOrd="0" destOrd="0" presId="urn:microsoft.com/office/officeart/2011/layout/HexagonRadial"/>
    <dgm:cxn modelId="{F3B9D97E-D945-4F7D-A356-044308BA9D1D}" type="presParOf" srcId="{D6FD62EA-67CE-4186-A859-628C1FAB4883}" destId="{E7A6192C-D064-4FDC-91CD-BB6B6A6ADF1E}" srcOrd="4" destOrd="0" presId="urn:microsoft.com/office/officeart/2011/layout/HexagonRadial"/>
    <dgm:cxn modelId="{DC814186-71FE-4B05-AC57-C33CF7E93605}" type="presParOf" srcId="{D6FD62EA-67CE-4186-A859-628C1FAB4883}" destId="{AF99533B-F2DC-4304-B244-3ADEB3CFA61D}" srcOrd="5" destOrd="0" presId="urn:microsoft.com/office/officeart/2011/layout/HexagonRadial"/>
    <dgm:cxn modelId="{A2101900-6DCE-4E43-BC93-DD1A3DD0EECE}" type="presParOf" srcId="{AF99533B-F2DC-4304-B244-3ADEB3CFA61D}" destId="{38EAA650-4467-4D0C-A71D-DD0DE47FFBAE}" srcOrd="0" destOrd="0" presId="urn:microsoft.com/office/officeart/2011/layout/HexagonRadial"/>
    <dgm:cxn modelId="{BB53DE3C-6A0B-4470-A5FF-B0C9B0F7D790}" type="presParOf" srcId="{D6FD62EA-67CE-4186-A859-628C1FAB4883}" destId="{F836FF9A-06BA-4A6D-8CBE-A0E0F24A8D80}" srcOrd="6" destOrd="0" presId="urn:microsoft.com/office/officeart/2011/layout/HexagonRadial"/>
    <dgm:cxn modelId="{80D6F52A-5FDD-4A45-A3C9-2DDAA0D74DB5}" type="presParOf" srcId="{D6FD62EA-67CE-4186-A859-628C1FAB4883}" destId="{961E5CD7-E5CF-4CC6-89BE-B9F21820E31A}" srcOrd="7" destOrd="0" presId="urn:microsoft.com/office/officeart/2011/layout/HexagonRadial"/>
    <dgm:cxn modelId="{8AE644D3-1127-4195-818E-226BEAB6D0CF}" type="presParOf" srcId="{961E5CD7-E5CF-4CC6-89BE-B9F21820E31A}" destId="{B7B8CAE8-0BA8-4A95-AB70-A8A349D82963}" srcOrd="0" destOrd="0" presId="urn:microsoft.com/office/officeart/2011/layout/HexagonRadial"/>
    <dgm:cxn modelId="{F9C42DB2-E50F-4879-8F30-F991C0CFD729}" type="presParOf" srcId="{D6FD62EA-67CE-4186-A859-628C1FAB4883}" destId="{EC78093A-7EEB-4C29-BC77-0574F76DDD32}" srcOrd="8" destOrd="0" presId="urn:microsoft.com/office/officeart/2011/layout/HexagonRadial"/>
    <dgm:cxn modelId="{E40CC12C-1753-48D1-A097-C257B0792CF1}" type="presParOf" srcId="{D6FD62EA-67CE-4186-A859-628C1FAB4883}" destId="{A69EDAAC-4C8E-458B-815E-97F26F6B030D}" srcOrd="9" destOrd="0" presId="urn:microsoft.com/office/officeart/2011/layout/HexagonRadial"/>
    <dgm:cxn modelId="{20E20B5F-6749-49F5-A16D-E22E85FF6FA9}" type="presParOf" srcId="{A69EDAAC-4C8E-458B-815E-97F26F6B030D}" destId="{24E66CDD-EF4D-4E17-9C4E-3E4885B7566C}" srcOrd="0" destOrd="0" presId="urn:microsoft.com/office/officeart/2011/layout/HexagonRadial"/>
    <dgm:cxn modelId="{2197FF63-0648-4698-B9C7-41774B717A90}" type="presParOf" srcId="{D6FD62EA-67CE-4186-A859-628C1FAB4883}" destId="{BC27353F-3FB7-44C1-B41A-B9428536B0FB}" srcOrd="1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0874A-B2AB-4211-8440-82B0DB530235}">
      <dsp:nvSpPr>
        <dsp:cNvPr id="0" name=""/>
        <dsp:cNvSpPr/>
      </dsp:nvSpPr>
      <dsp:spPr>
        <a:xfrm>
          <a:off x="1711805" y="1310281"/>
          <a:ext cx="1647862" cy="1425467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National Cybersecurity Strategy</a:t>
          </a:r>
        </a:p>
      </dsp:txBody>
      <dsp:txXfrm>
        <a:off x="1984879" y="1546501"/>
        <a:ext cx="1101714" cy="953027"/>
      </dsp:txXfrm>
    </dsp:sp>
    <dsp:sp modelId="{0768E51F-CF83-4153-9629-C25E93FCC231}">
      <dsp:nvSpPr>
        <dsp:cNvPr id="0" name=""/>
        <dsp:cNvSpPr/>
      </dsp:nvSpPr>
      <dsp:spPr>
        <a:xfrm>
          <a:off x="2712160" y="628291"/>
          <a:ext cx="621733" cy="535705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4F1F08-D7E4-46FB-9252-5761EA6AB378}">
      <dsp:nvSpPr>
        <dsp:cNvPr id="0" name=""/>
        <dsp:cNvSpPr/>
      </dsp:nvSpPr>
      <dsp:spPr>
        <a:xfrm>
          <a:off x="1735390" y="-42539"/>
          <a:ext cx="1693591" cy="1297170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Create Institutional, Legal &amp; Regulatory Frameworks for Effective Governance </a:t>
          </a:r>
        </a:p>
      </dsp:txBody>
      <dsp:txXfrm>
        <a:off x="2000056" y="160177"/>
        <a:ext cx="1164259" cy="891738"/>
      </dsp:txXfrm>
    </dsp:sp>
    <dsp:sp modelId="{38EAA650-4467-4D0C-A71D-DD0DE47FFBAE}">
      <dsp:nvSpPr>
        <dsp:cNvPr id="0" name=""/>
        <dsp:cNvSpPr/>
      </dsp:nvSpPr>
      <dsp:spPr>
        <a:xfrm>
          <a:off x="3437771" y="1629776"/>
          <a:ext cx="621733" cy="535705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A6192C-D064-4FDC-91CD-BB6B6A6ADF1E}">
      <dsp:nvSpPr>
        <dsp:cNvPr id="0" name=""/>
        <dsp:cNvSpPr/>
      </dsp:nvSpPr>
      <dsp:spPr>
        <a:xfrm>
          <a:off x="115897" y="1402594"/>
          <a:ext cx="1569367" cy="1248442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Promote Public Education and Awareness , Child Online Protection, Rights &amp; Privacy of Citizen  </a:t>
          </a:r>
        </a:p>
      </dsp:txBody>
      <dsp:txXfrm>
        <a:off x="365571" y="1601211"/>
        <a:ext cx="1070019" cy="851208"/>
      </dsp:txXfrm>
    </dsp:sp>
    <dsp:sp modelId="{B7B8CAE8-0BA8-4A95-AB70-A8A349D82963}">
      <dsp:nvSpPr>
        <dsp:cNvPr id="0" name=""/>
        <dsp:cNvSpPr/>
      </dsp:nvSpPr>
      <dsp:spPr>
        <a:xfrm>
          <a:off x="2933715" y="2760264"/>
          <a:ext cx="621733" cy="535705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36FF9A-06BA-4A6D-8CBE-A0E0F24A8D80}">
      <dsp:nvSpPr>
        <dsp:cNvPr id="0" name=""/>
        <dsp:cNvSpPr/>
      </dsp:nvSpPr>
      <dsp:spPr>
        <a:xfrm>
          <a:off x="2724805" y="2784949"/>
          <a:ext cx="1702288" cy="1168264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Develop Cyber Capabilities  to support National Security Objectives</a:t>
          </a:r>
        </a:p>
      </dsp:txBody>
      <dsp:txXfrm>
        <a:off x="2977920" y="2958659"/>
        <a:ext cx="1196058" cy="820844"/>
      </dsp:txXfrm>
    </dsp:sp>
    <dsp:sp modelId="{24E66CDD-EF4D-4E17-9C4E-3E4885B7566C}">
      <dsp:nvSpPr>
        <dsp:cNvPr id="0" name=""/>
        <dsp:cNvSpPr/>
      </dsp:nvSpPr>
      <dsp:spPr>
        <a:xfrm>
          <a:off x="1683348" y="2877613"/>
          <a:ext cx="621733" cy="535705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78093A-7EEB-4C29-BC77-0574F76DDD32}">
      <dsp:nvSpPr>
        <dsp:cNvPr id="0" name=""/>
        <dsp:cNvSpPr/>
      </dsp:nvSpPr>
      <dsp:spPr>
        <a:xfrm>
          <a:off x="3358389" y="1396187"/>
          <a:ext cx="1601750" cy="1241900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 </a:t>
          </a:r>
          <a:r>
            <a:rPr lang="en-US" sz="1000" b="1" kern="1200" dirty="0"/>
            <a:t>Protect Critical  Digital Infrastructure through Response Readiness</a:t>
          </a:r>
        </a:p>
      </dsp:txBody>
      <dsp:txXfrm>
        <a:off x="3610138" y="1591378"/>
        <a:ext cx="1098252" cy="851518"/>
      </dsp:txXfrm>
    </dsp:sp>
    <dsp:sp modelId="{BC27353F-3FB7-44C1-B41A-B9428536B0FB}">
      <dsp:nvSpPr>
        <dsp:cNvPr id="0" name=""/>
        <dsp:cNvSpPr/>
      </dsp:nvSpPr>
      <dsp:spPr>
        <a:xfrm>
          <a:off x="611228" y="2822694"/>
          <a:ext cx="1662140" cy="1168264"/>
        </a:xfrm>
        <a:prstGeom prst="hexagon">
          <a:avLst>
            <a:gd name="adj" fmla="val 28570"/>
            <a:gd name="vf" fmla="val 11547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 err="1"/>
            <a:t>Strenthen</a:t>
          </a:r>
          <a:r>
            <a:rPr lang="en-US" sz="1000" b="1" kern="1200" dirty="0"/>
            <a:t> National, Regional, &amp; International Cooperation</a:t>
          </a:r>
        </a:p>
      </dsp:txBody>
      <dsp:txXfrm>
        <a:off x="860997" y="2998249"/>
        <a:ext cx="1162602" cy="817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2B9EB6B-4CEE-4BCD-A32E-9A5D8F3775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261D96-73A4-40FC-B320-E1EDFE50E43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558DB4-6814-474B-9441-D234F8456D82}" type="datetimeFigureOut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77875DF-CBA1-4587-998A-7B2D0CE4F9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537F70-4B6C-4A81-A8C0-F20702DB6A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969E9-1DD3-445D-B90A-8BDF9F923A2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06B3B-E978-4572-B83A-5360577629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2BF336D-F96E-4990-8E88-83F201EE3B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2ABD928B-D9C8-41B1-9B94-2E466879E8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851B6DB1-6BB7-4740-9CB6-A124DA6E4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9926DA64-F8AD-487F-84D5-1F97CA0FC6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CAD7869-BA0B-4F19-A718-156149A9658F}" type="slidenum">
              <a:rPr lang="en-US" altLang="en-US" smtClean="0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E4B787-3C78-42B9-9AFC-D3A15BD550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F374A53-18C5-48BD-8E29-F71AE524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S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C665BFC-133F-4F20-A3D6-0D9363210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C54DA3-0819-4EE8-8078-7878520E3BF7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82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E4B787-3C78-42B9-9AFC-D3A15BD550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F374A53-18C5-48BD-8E29-F71AE524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S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C665BFC-133F-4F20-A3D6-0D9363210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C54DA3-0819-4EE8-8078-7878520E3BF7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16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2BF336D-F96E-4990-8E88-83F201EE3B4E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03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2BF336D-F96E-4990-8E88-83F201EE3B4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003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E4B787-3C78-42B9-9AFC-D3A15BD550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F374A53-18C5-48BD-8E29-F71AE524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S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C665BFC-133F-4F20-A3D6-0D9363210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C54DA3-0819-4EE8-8078-7878520E3BF7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E4B787-3C78-42B9-9AFC-D3A15BD550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F374A53-18C5-48BD-8E29-F71AE524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S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C665BFC-133F-4F20-A3D6-0D9363210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C54DA3-0819-4EE8-8078-7878520E3BF7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061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E4B787-3C78-42B9-9AFC-D3A15BD550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F374A53-18C5-48BD-8E29-F71AE524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S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C665BFC-133F-4F20-A3D6-0D9363210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C54DA3-0819-4EE8-8078-7878520E3BF7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993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E4B787-3C78-42B9-9AFC-D3A15BD550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F374A53-18C5-48BD-8E29-F71AE524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S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C665BFC-133F-4F20-A3D6-0D9363210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C54DA3-0819-4EE8-8078-7878520E3BF7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43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E4B787-3C78-42B9-9AFC-D3A15BD550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F374A53-18C5-48BD-8E29-F71AE524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S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C665BFC-133F-4F20-A3D6-0D9363210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C54DA3-0819-4EE8-8078-7878520E3BF7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384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E4B787-3C78-42B9-9AFC-D3A15BD550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F374A53-18C5-48BD-8E29-F71AE5249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S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C665BFC-133F-4F20-A3D6-0D9363210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C54DA3-0819-4EE8-8078-7878520E3BF7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972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DC4B3-3B3D-413B-9DB8-688148E1C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419A1-04DA-4349-9D52-9A2B689434EE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4E43E-4058-4B4B-AF52-C1266DA4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DF24D-8703-4044-A718-D7F60AF57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CDA5E-F5FD-4334-8D3F-71CDE08DFC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96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EC607-3133-45BB-A8BE-2A046B117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E965D-18F8-4875-88B5-8809282149B7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B6DC9-4EC6-4494-9DAF-EAF547561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EEBF2-F3ED-4784-B437-DA729CD9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42608-8FF4-4EEB-914D-7A7131A73D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55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B5307-4C12-48DC-8FAD-C704DAE23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55FDB-9012-44D5-8486-E8E212798FA1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BC238-1EBA-4897-B8C3-15CA225E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44CCA-D7E9-47DB-9586-16245D96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089C6-E19F-43FE-8CF5-2DB449D71D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50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DAD7F-3C76-4002-9DE7-12150722E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C6DCE-232D-49AA-BDFC-8C9A778981B1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EE630-A417-4A45-9E94-CD98C3234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C6E5E-8BF8-4904-BAEC-B485783AB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EAD07-88C6-4B11-B3A3-82D55C30FF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86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C3A16-240F-4885-8BCD-A4DF915A9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B2DC6-FAB9-4582-BED1-B711754D69DB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30A14-609C-4B08-A7E4-72DCD4DCA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F4E4B-76B7-482E-AC03-750ACAF23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2FB3B-813B-42D2-A59F-9140DE7D1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36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20BF15A-71A9-4522-8532-72837CD4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2AC3C-AC5E-4983-BB69-DB8C0AC02EDE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38FCE1-76A1-416D-BB39-0FDC709FE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92F4E1-F611-40F9-851C-EBB36B1B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31AFC-FFC8-460A-A664-FB1AA0FDD6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19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95600D0-3EEE-43D4-B295-7785BD111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D1691-00F7-4003-89A7-C648863C7B9F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DB53E2E-761D-47B2-811D-683C9807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619630-BF7E-4FF8-9E8F-2EEA2DDE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120C4-18E3-4894-A2D9-01652975DA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519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09BB43D-7718-4A75-B607-73B8EDE1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90B02-740D-49E0-823B-40DAE1466CC3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B1AD654-6115-479D-8590-EB2BB3A1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D78B8D0-FF73-4AAB-A283-FB8941139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D1753-C34B-40FF-A4C8-764DB3B279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9006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1FB805D-CA43-4304-9631-BCB19EE6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6B6BE-53B8-4077-8130-385ECFA54A53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139A8D0-D67D-4878-B049-76EDB4569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B82511F-A8FC-49A9-B18D-CC8EDBE5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2EF58-12FB-41B0-929D-36C32DDD27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227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1E0623F-8990-49D9-9DB8-9FFC8AE7C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22BA-0D34-49B6-A770-027B1DAECCFA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484D66-1F85-49E5-B930-F78EAF787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1994E-8E3F-4547-A884-0188FEC79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9665B-19A6-4E2E-B4F5-38F9AFB0F6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95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9BD619-ACED-4DBD-AC34-F417673D9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A2182-CA26-4378-A521-61E0B32D07D1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801F01F-27CF-4128-A206-849585AAF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2C8AC0-968A-4457-A8E8-8572D0631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D0696-67B5-40F2-AFFE-2489E3D41C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88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6A904A5-C884-41E9-A412-F42966D5234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97567C2-5C9C-48FE-8A6D-6A54916412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BE971-A0CA-4BEC-A419-393A0D4B7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2034DE-710E-4B8B-85B1-799993D5C4BF}" type="datetime1">
              <a:rPr lang="en-US"/>
              <a:pPr>
                <a:defRPr/>
              </a:pPr>
              <a:t>21-Sep-21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7BD8B-377F-40F4-936A-A6D2A21C3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83FAD-1D69-4043-99C0-520915746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6D1BA6E-A93B-4D2C-A9B7-F2C6B1BEDE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E99B18-7C8F-4AFC-8203-2B5A0A2A11C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bg1"/>
                </a:solidFill>
              </a:rPr>
              <a:t>Ministry of Information and Communications</a:t>
            </a:r>
          </a:p>
          <a:p>
            <a:pPr algn="ctr" eaLnBrk="1" hangingPunct="1">
              <a:defRPr/>
            </a:pPr>
            <a:r>
              <a:rPr lang="en-US" b="1" dirty="0">
                <a:solidFill>
                  <a:schemeClr val="bg1"/>
                </a:solidFill>
              </a:rPr>
              <a:t>Government of Sierra Leone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5B4FD9-992A-4491-B1C9-EFF42B662933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885729F9-D1DE-45D4-AC5D-E372D675E9E1}"/>
              </a:ext>
            </a:extLst>
          </p:cNvPr>
          <p:cNvSpPr/>
          <p:nvPr/>
        </p:nvSpPr>
        <p:spPr>
          <a:xfrm>
            <a:off x="0" y="1116012"/>
            <a:ext cx="9144000" cy="4852151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6EAD9AAA-26A8-45BB-89BA-9D5D9E66F83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879F6AC-F73D-425C-820F-05744401A559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085" name="Picture 10">
            <a:extLst>
              <a:ext uri="{FF2B5EF4-FFF2-40B4-BE49-F238E27FC236}">
                <a16:creationId xmlns:a16="http://schemas.microsoft.com/office/drawing/2014/main" id="{D9AA72DC-CF77-4840-8086-99E31703E6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1">
            <a:extLst>
              <a:ext uri="{FF2B5EF4-FFF2-40B4-BE49-F238E27FC236}">
                <a16:creationId xmlns:a16="http://schemas.microsoft.com/office/drawing/2014/main" id="{21634C35-98B0-469B-AEC1-ED778E481E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2">
            <a:extLst>
              <a:ext uri="{FF2B5EF4-FFF2-40B4-BE49-F238E27FC236}">
                <a16:creationId xmlns:a16="http://schemas.microsoft.com/office/drawing/2014/main" id="{815D6BF5-2C13-4B16-851A-DFDC387C72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3">
            <a:extLst>
              <a:ext uri="{FF2B5EF4-FFF2-40B4-BE49-F238E27FC236}">
                <a16:creationId xmlns:a16="http://schemas.microsoft.com/office/drawing/2014/main" id="{0F9094BA-1B33-4C4D-A88F-187D469A14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TextBox 6">
            <a:extLst>
              <a:ext uri="{FF2B5EF4-FFF2-40B4-BE49-F238E27FC236}">
                <a16:creationId xmlns:a16="http://schemas.microsoft.com/office/drawing/2014/main" id="{CA5FD085-A25D-4D6A-998C-3D4373464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3" y="180975"/>
            <a:ext cx="78660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chemeClr val="bg1"/>
                </a:solidFill>
                <a:latin typeface="Arial" panose="020B0604020202020204" pitchFamily="34" charset="0"/>
              </a:rPr>
              <a:t>Ministry of Information and Communications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00" b="1">
                <a:solidFill>
                  <a:schemeClr val="bg1"/>
                </a:solidFill>
                <a:latin typeface="Arial" panose="020B0604020202020204" pitchFamily="34" charset="0"/>
              </a:rPr>
              <a:t>Government of Sierra Leone</a:t>
            </a:r>
          </a:p>
        </p:txBody>
      </p:sp>
      <p:sp>
        <p:nvSpPr>
          <p:cNvPr id="3090" name="TextBox 14">
            <a:extLst>
              <a:ext uri="{FF2B5EF4-FFF2-40B4-BE49-F238E27FC236}">
                <a16:creationId xmlns:a16="http://schemas.microsoft.com/office/drawing/2014/main" id="{20897F1E-F57D-43A9-ADA0-636114F5C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1654175"/>
            <a:ext cx="7964487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 b="1" dirty="0">
                <a:latin typeface="Arial" panose="020B0604020202020204" pitchFamily="34" charset="0"/>
              </a:rPr>
              <a:t>UPDATE ON CYBERSECURITY IN SIERRA LEONE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2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2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E79B21-3F42-4F2F-A508-405B13D21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7DDD1-2775-41C2-94E7-2F0CC148A6CF}"/>
              </a:ext>
            </a:extLst>
          </p:cNvPr>
          <p:cNvSpPr/>
          <p:nvPr/>
        </p:nvSpPr>
        <p:spPr>
          <a:xfrm>
            <a:off x="0" y="3485823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5D416673-AE47-4C27-9C57-253FCDC0C369}"/>
              </a:ext>
            </a:extLst>
          </p:cNvPr>
          <p:cNvSpPr/>
          <p:nvPr/>
        </p:nvSpPr>
        <p:spPr>
          <a:xfrm>
            <a:off x="-76200" y="898634"/>
            <a:ext cx="9220200" cy="5358564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2C276B36-7A14-4004-9DAC-5D70701394C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3169EE-71DC-44E9-9220-16297E0F89D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157" name="Picture 10">
            <a:extLst>
              <a:ext uri="{FF2B5EF4-FFF2-40B4-BE49-F238E27FC236}">
                <a16:creationId xmlns:a16="http://schemas.microsoft.com/office/drawing/2014/main" id="{74C7300F-593A-4B84-8570-2D631F456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1">
            <a:extLst>
              <a:ext uri="{FF2B5EF4-FFF2-40B4-BE49-F238E27FC236}">
                <a16:creationId xmlns:a16="http://schemas.microsoft.com/office/drawing/2014/main" id="{092F5B3D-A28A-4BE4-992E-735ED179A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>
            <a:extLst>
              <a:ext uri="{FF2B5EF4-FFF2-40B4-BE49-F238E27FC236}">
                <a16:creationId xmlns:a16="http://schemas.microsoft.com/office/drawing/2014/main" id="{D4E23670-05A2-4715-AE4C-31633AF1E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3">
            <a:extLst>
              <a:ext uri="{FF2B5EF4-FFF2-40B4-BE49-F238E27FC236}">
                <a16:creationId xmlns:a16="http://schemas.microsoft.com/office/drawing/2014/main" id="{4917AB1B-AAF5-4E80-AC2D-ED3D5DEE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Box 6">
            <a:extLst>
              <a:ext uri="{FF2B5EF4-FFF2-40B4-BE49-F238E27FC236}">
                <a16:creationId xmlns:a16="http://schemas.microsoft.com/office/drawing/2014/main" id="{982DCB17-8012-4658-87C2-55CEC06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3" y="-37985"/>
            <a:ext cx="762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Cybersecurity Awareness, Skills and Workforce Development </a:t>
            </a:r>
            <a:endParaRPr lang="en-US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027C9F-43DF-4722-BCCE-F27CE3CD5A8D}"/>
              </a:ext>
            </a:extLst>
          </p:cNvPr>
          <p:cNvSpPr txBox="1"/>
          <p:nvPr/>
        </p:nvSpPr>
        <p:spPr>
          <a:xfrm>
            <a:off x="11113" y="975821"/>
            <a:ext cx="8904287" cy="3890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eaLnBrk="1" hangingPunct="1">
              <a:lnSpc>
                <a:spcPct val="150000"/>
              </a:lnSpc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Train CSOs and Media  </a:t>
            </a:r>
            <a:r>
              <a:rPr lang="en-US" sz="2800" dirty="0">
                <a:latin typeface="Arial" panose="020B0604020202020204" pitchFamily="34" charset="0"/>
              </a:rPr>
              <a:t>on the Cybersecurity landscape and threats</a:t>
            </a:r>
          </a:p>
          <a:p>
            <a:pPr marL="457200" indent="-457200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US" sz="2800" dirty="0"/>
              <a:t>C</a:t>
            </a:r>
            <a:r>
              <a:rPr lang="en-US" sz="2800" dirty="0">
                <a:latin typeface="Arial" panose="020B0604020202020204" pitchFamily="34" charset="0"/>
              </a:rPr>
              <a:t>onducted various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stakeholder’s engagement</a:t>
            </a:r>
            <a:endParaRPr lang="en-US" sz="2800" dirty="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latin typeface="Arial" panose="020B0604020202020204" pitchFamily="34" charset="0"/>
              </a:rPr>
              <a:t>Sierra Leone started celebrating the "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Safer Internet Day</a:t>
            </a:r>
            <a:r>
              <a:rPr lang="en-US" sz="2800" dirty="0">
                <a:latin typeface="Arial" panose="020B0604020202020204" pitchFamily="34" charset="0"/>
              </a:rPr>
              <a:t>" in 2019 as a way of sensitizing the public on responsible use of the internet. </a:t>
            </a:r>
          </a:p>
        </p:txBody>
      </p:sp>
    </p:spTree>
    <p:extLst>
      <p:ext uri="{BB962C8B-B14F-4D97-AF65-F5344CB8AC3E}">
        <p14:creationId xmlns:p14="http://schemas.microsoft.com/office/powerpoint/2010/main" val="305209612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E79B21-3F42-4F2F-A508-405B13D21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7DDD1-2775-41C2-94E7-2F0CC148A6CF}"/>
              </a:ext>
            </a:extLst>
          </p:cNvPr>
          <p:cNvSpPr/>
          <p:nvPr/>
        </p:nvSpPr>
        <p:spPr>
          <a:xfrm>
            <a:off x="0" y="3485823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5D416673-AE47-4C27-9C57-253FCDC0C369}"/>
              </a:ext>
            </a:extLst>
          </p:cNvPr>
          <p:cNvSpPr/>
          <p:nvPr/>
        </p:nvSpPr>
        <p:spPr>
          <a:xfrm>
            <a:off x="-76200" y="876301"/>
            <a:ext cx="9220200" cy="5358564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2C276B36-7A14-4004-9DAC-5D70701394C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3169EE-71DC-44E9-9220-16297E0F89D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157" name="Picture 10">
            <a:extLst>
              <a:ext uri="{FF2B5EF4-FFF2-40B4-BE49-F238E27FC236}">
                <a16:creationId xmlns:a16="http://schemas.microsoft.com/office/drawing/2014/main" id="{74C7300F-593A-4B84-8570-2D631F456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1">
            <a:extLst>
              <a:ext uri="{FF2B5EF4-FFF2-40B4-BE49-F238E27FC236}">
                <a16:creationId xmlns:a16="http://schemas.microsoft.com/office/drawing/2014/main" id="{092F5B3D-A28A-4BE4-992E-735ED179A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>
            <a:extLst>
              <a:ext uri="{FF2B5EF4-FFF2-40B4-BE49-F238E27FC236}">
                <a16:creationId xmlns:a16="http://schemas.microsoft.com/office/drawing/2014/main" id="{D4E23670-05A2-4715-AE4C-31633AF1E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3">
            <a:extLst>
              <a:ext uri="{FF2B5EF4-FFF2-40B4-BE49-F238E27FC236}">
                <a16:creationId xmlns:a16="http://schemas.microsoft.com/office/drawing/2014/main" id="{4917AB1B-AAF5-4E80-AC2D-ED3D5DEE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Box 6">
            <a:extLst>
              <a:ext uri="{FF2B5EF4-FFF2-40B4-BE49-F238E27FC236}">
                <a16:creationId xmlns:a16="http://schemas.microsoft.com/office/drawing/2014/main" id="{982DCB17-8012-4658-87C2-55CEC06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100" y="-38903"/>
            <a:ext cx="762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Cybersecurity Awareness, Skills and Workforce Development </a:t>
            </a:r>
            <a:endParaRPr lang="en-US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027C9F-43DF-4722-BCCE-F27CE3CD5A8D}"/>
              </a:ext>
            </a:extLst>
          </p:cNvPr>
          <p:cNvSpPr txBox="1"/>
          <p:nvPr/>
        </p:nvSpPr>
        <p:spPr>
          <a:xfrm>
            <a:off x="134726" y="752895"/>
            <a:ext cx="8904287" cy="5512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</a:rPr>
              <a:t>VISION 2022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Develop 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</a:rPr>
              <a:t>information sharing platforms </a:t>
            </a:r>
            <a:r>
              <a:rPr lang="en-US" sz="2600" dirty="0"/>
              <a:t>that cater to the needs of children within different age brackets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Launch a dedicated </a:t>
            </a: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</a:rPr>
              <a:t>Cybersecurity awareness month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Run campaigns that promote good cyber hygiene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Create </a:t>
            </a:r>
            <a:r>
              <a:rPr lang="en-US" sz="2600" b="1" dirty="0">
                <a:solidFill>
                  <a:schemeClr val="accent6"/>
                </a:solidFill>
              </a:rPr>
              <a:t>cybersecurity education </a:t>
            </a:r>
            <a:r>
              <a:rPr lang="en-US" sz="2600" b="1" dirty="0" err="1">
                <a:solidFill>
                  <a:schemeClr val="accent6"/>
                </a:solidFill>
              </a:rPr>
              <a:t>programmes</a:t>
            </a:r>
            <a:r>
              <a:rPr lang="en-US" sz="2600" dirty="0"/>
              <a:t> for teachers/lectures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Identify training needs and develop </a:t>
            </a:r>
            <a:r>
              <a:rPr lang="en-US" sz="2600" b="1" dirty="0">
                <a:solidFill>
                  <a:schemeClr val="accent6"/>
                </a:solidFill>
              </a:rPr>
              <a:t>appropriate training modules</a:t>
            </a:r>
            <a:r>
              <a:rPr lang="en-US" sz="2600" dirty="0"/>
              <a:t> for government and CNII operators</a:t>
            </a:r>
          </a:p>
        </p:txBody>
      </p:sp>
    </p:spTree>
    <p:extLst>
      <p:ext uri="{BB962C8B-B14F-4D97-AF65-F5344CB8AC3E}">
        <p14:creationId xmlns:p14="http://schemas.microsoft.com/office/powerpoint/2010/main" val="172423895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72F14-D594-411C-9064-C417B5788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46083" name="Footer Placeholder 3">
            <a:extLst>
              <a:ext uri="{FF2B5EF4-FFF2-40B4-BE49-F238E27FC236}">
                <a16:creationId xmlns:a16="http://schemas.microsoft.com/office/drawing/2014/main" id="{DBEB3FA4-4D47-4C11-92F0-30670E169476}"/>
              </a:ext>
            </a:extLst>
          </p:cNvPr>
          <p:cNvSpPr txBox="1">
            <a:spLocks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MOT/IM Team Five - Polytechnic Institute of NYU - Organization Behavior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DA5FA9-5A3F-4C83-A7A6-DFB0D2270CE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E48FC2-EC5A-4B64-B17D-620852334A79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nip Diagonal Corner Rectangle 7">
            <a:extLst>
              <a:ext uri="{FF2B5EF4-FFF2-40B4-BE49-F238E27FC236}">
                <a16:creationId xmlns:a16="http://schemas.microsoft.com/office/drawing/2014/main" id="{04865A91-17B3-48B8-A7B6-AE65AA056DE9}"/>
              </a:ext>
            </a:extLst>
          </p:cNvPr>
          <p:cNvSpPr/>
          <p:nvPr/>
        </p:nvSpPr>
        <p:spPr>
          <a:xfrm>
            <a:off x="0" y="889836"/>
            <a:ext cx="9144000" cy="5078328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5DC8AD3C-A13B-47DD-8B6D-F5B438BFA7D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46094" name="Picture 10">
            <a:extLst>
              <a:ext uri="{FF2B5EF4-FFF2-40B4-BE49-F238E27FC236}">
                <a16:creationId xmlns:a16="http://schemas.microsoft.com/office/drawing/2014/main" id="{461E0AE3-E08C-432E-B65D-9578B4692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5" name="Picture 11">
            <a:extLst>
              <a:ext uri="{FF2B5EF4-FFF2-40B4-BE49-F238E27FC236}">
                <a16:creationId xmlns:a16="http://schemas.microsoft.com/office/drawing/2014/main" id="{C4B1F1B5-C7A8-4EB3-ADD6-15921BE55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6" name="Picture 12">
            <a:extLst>
              <a:ext uri="{FF2B5EF4-FFF2-40B4-BE49-F238E27FC236}">
                <a16:creationId xmlns:a16="http://schemas.microsoft.com/office/drawing/2014/main" id="{B1FFC6B0-6603-4648-932B-1ED784BCE2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7" name="Picture 13">
            <a:extLst>
              <a:ext uri="{FF2B5EF4-FFF2-40B4-BE49-F238E27FC236}">
                <a16:creationId xmlns:a16="http://schemas.microsoft.com/office/drawing/2014/main" id="{7AC4924B-DCFB-4D22-870E-7F0529CCE5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8" name="TextBox 1">
            <a:extLst>
              <a:ext uri="{FF2B5EF4-FFF2-40B4-BE49-F238E27FC236}">
                <a16:creationId xmlns:a16="http://schemas.microsoft.com/office/drawing/2014/main" id="{E3A801EC-C8B9-4A44-BE99-55E752CAE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3" y="1435100"/>
            <a:ext cx="9070975" cy="479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THANK YOU FOR YOUR ATTENTION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br>
              <a:rPr lang="en-US" altLang="en-US" sz="2800">
                <a:latin typeface="Arial" panose="020B0604020202020204" pitchFamily="34" charset="0"/>
              </a:rPr>
            </a:br>
            <a:endParaRPr lang="en-US" altLang="en-US" sz="2800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GB" altLang="en-US" sz="2800" b="1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br>
              <a:rPr lang="en-US" altLang="en-US" sz="2400">
                <a:latin typeface="Arial" panose="020B0604020202020204" pitchFamily="34" charset="0"/>
              </a:rPr>
            </a:br>
            <a:br>
              <a:rPr lang="en-US" altLang="en-US" sz="2400">
                <a:latin typeface="Arial" panose="020B0604020202020204" pitchFamily="34" charset="0"/>
              </a:rPr>
            </a:br>
            <a:endParaRPr lang="en-GB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B60C88-8CAE-4A0E-8E34-808CE6D86A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347403-C4E1-4560-999D-5BE6EB08A000}"/>
              </a:ext>
            </a:extLst>
          </p:cNvPr>
          <p:cNvSpPr/>
          <p:nvPr/>
        </p:nvSpPr>
        <p:spPr>
          <a:xfrm>
            <a:off x="0" y="3439511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0A53AE3B-303C-4FF5-A098-7A3E54A554DF}"/>
              </a:ext>
            </a:extLst>
          </p:cNvPr>
          <p:cNvSpPr/>
          <p:nvPr/>
        </p:nvSpPr>
        <p:spPr>
          <a:xfrm>
            <a:off x="0" y="967991"/>
            <a:ext cx="9144000" cy="4979151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C510C1B3-85C1-4CDE-894B-4D07D1C93329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0776E5B0-B0CF-4D1E-B23D-069C7274D8E1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5133" name="Picture 10">
            <a:extLst>
              <a:ext uri="{FF2B5EF4-FFF2-40B4-BE49-F238E27FC236}">
                <a16:creationId xmlns:a16="http://schemas.microsoft.com/office/drawing/2014/main" id="{7614BBC1-2661-4001-9245-BAEFD979C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1">
            <a:extLst>
              <a:ext uri="{FF2B5EF4-FFF2-40B4-BE49-F238E27FC236}">
                <a16:creationId xmlns:a16="http://schemas.microsoft.com/office/drawing/2014/main" id="{8D59D11B-DA9B-4EEA-875A-2B8055726A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2">
            <a:extLst>
              <a:ext uri="{FF2B5EF4-FFF2-40B4-BE49-F238E27FC236}">
                <a16:creationId xmlns:a16="http://schemas.microsoft.com/office/drawing/2014/main" id="{52D7E061-3741-48F1-8442-5D0231D544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3">
            <a:extLst>
              <a:ext uri="{FF2B5EF4-FFF2-40B4-BE49-F238E27FC236}">
                <a16:creationId xmlns:a16="http://schemas.microsoft.com/office/drawing/2014/main" id="{BD2CBDF2-FAF1-4A38-A28C-54FC9201F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7" name="TextBox 6">
            <a:extLst>
              <a:ext uri="{FF2B5EF4-FFF2-40B4-BE49-F238E27FC236}">
                <a16:creationId xmlns:a16="http://schemas.microsoft.com/office/drawing/2014/main" id="{2455BFB6-6590-4B11-9B80-ECF1A077E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250825"/>
            <a:ext cx="693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chemeClr val="bg1"/>
                </a:solidFill>
                <a:latin typeface="Arial" panose="020B0604020202020204" pitchFamily="34" charset="0"/>
              </a:rPr>
              <a:t>Overview of Presentation </a:t>
            </a:r>
          </a:p>
        </p:txBody>
      </p:sp>
      <p:sp>
        <p:nvSpPr>
          <p:cNvPr id="3090" name="TextBox 15">
            <a:extLst>
              <a:ext uri="{FF2B5EF4-FFF2-40B4-BE49-F238E27FC236}">
                <a16:creationId xmlns:a16="http://schemas.microsoft.com/office/drawing/2014/main" id="{7721E99A-7232-4F6B-8C21-7DED3CD35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45" y="1250183"/>
            <a:ext cx="8458200" cy="38904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2800" dirty="0">
                <a:latin typeface="Arial" panose="020B0604020202020204" pitchFamily="34" charset="0"/>
              </a:rPr>
              <a:t>National Cybersecurity Strategy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2800" dirty="0">
                <a:latin typeface="Arial" panose="020B0604020202020204" pitchFamily="34" charset="0"/>
              </a:rPr>
              <a:t>Computer Incidence Response Teams (CSIRT)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2800" dirty="0">
                <a:latin typeface="Arial" panose="020B0604020202020204" pitchFamily="34" charset="0"/>
              </a:rPr>
              <a:t>Critical Infrastructure Protection (CIP)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2800" dirty="0">
                <a:latin typeface="Arial" panose="020B0604020202020204" pitchFamily="34" charset="0"/>
              </a:rPr>
              <a:t>Legislation and Legal Frameworks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n-GB" altLang="en-US" sz="2800" dirty="0">
                <a:latin typeface="Arial" panose="020B0604020202020204" pitchFamily="34" charset="0"/>
              </a:rPr>
              <a:t>Cybersecurity awareness, skills and workforce development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6C9E60-FDE5-4821-8FB4-110044ADF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MOT/IM Team Five - Polytechnic Institute of NYU - Organization Behavior</a:t>
            </a:r>
          </a:p>
        </p:txBody>
      </p:sp>
      <p:sp>
        <p:nvSpPr>
          <p:cNvPr id="43011" name="Footer Placeholder 3">
            <a:extLst>
              <a:ext uri="{FF2B5EF4-FFF2-40B4-BE49-F238E27FC236}">
                <a16:creationId xmlns:a16="http://schemas.microsoft.com/office/drawing/2014/main" id="{59B22D08-2D87-4CA4-8A7C-1CB5F4AD48FE}"/>
              </a:ext>
            </a:extLst>
          </p:cNvPr>
          <p:cNvSpPr txBox="1">
            <a:spLocks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</a:rPr>
              <a:t>MOT/IM Team Five - Polytechnic Institute of NYU - Organization Behavior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1C4BA7-63B2-4259-9041-B2CC009EB3A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/>
              <a:t>WAY-FORWARD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84BE8A-9586-4A99-A5C3-C4709B32819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nip Diagonal Corner Rectangle 7">
            <a:extLst>
              <a:ext uri="{FF2B5EF4-FFF2-40B4-BE49-F238E27FC236}">
                <a16:creationId xmlns:a16="http://schemas.microsoft.com/office/drawing/2014/main" id="{1499211D-9521-4149-A892-904E460748D5}"/>
              </a:ext>
            </a:extLst>
          </p:cNvPr>
          <p:cNvSpPr/>
          <p:nvPr/>
        </p:nvSpPr>
        <p:spPr>
          <a:xfrm>
            <a:off x="0" y="889836"/>
            <a:ext cx="9144000" cy="5078328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568D871-99B3-4610-9DF7-B1A5504AD25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43022" name="Picture 10">
            <a:extLst>
              <a:ext uri="{FF2B5EF4-FFF2-40B4-BE49-F238E27FC236}">
                <a16:creationId xmlns:a16="http://schemas.microsoft.com/office/drawing/2014/main" id="{44D99E42-9251-4B9D-A902-46C1794E4D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3" name="Picture 11">
            <a:extLst>
              <a:ext uri="{FF2B5EF4-FFF2-40B4-BE49-F238E27FC236}">
                <a16:creationId xmlns:a16="http://schemas.microsoft.com/office/drawing/2014/main" id="{D3FEAC3B-2FA1-40B1-AFA7-1E16282A97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4" name="Picture 12">
            <a:extLst>
              <a:ext uri="{FF2B5EF4-FFF2-40B4-BE49-F238E27FC236}">
                <a16:creationId xmlns:a16="http://schemas.microsoft.com/office/drawing/2014/main" id="{9D878CC9-2F77-4EBA-8A24-D67DB4410A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5" name="Picture 13">
            <a:extLst>
              <a:ext uri="{FF2B5EF4-FFF2-40B4-BE49-F238E27FC236}">
                <a16:creationId xmlns:a16="http://schemas.microsoft.com/office/drawing/2014/main" id="{EF7EBE3A-5591-4B6D-B95A-8FA1D1F1CB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38DEF8D-D1A2-4989-8C13-5F566A7F8501}"/>
              </a:ext>
            </a:extLst>
          </p:cNvPr>
          <p:cNvSpPr/>
          <p:nvPr/>
        </p:nvSpPr>
        <p:spPr>
          <a:xfrm>
            <a:off x="2362200" y="1192871"/>
            <a:ext cx="2362200" cy="29092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026" name="Picture 2">
            <a:extLst>
              <a:ext uri="{FF2B5EF4-FFF2-40B4-BE49-F238E27FC236}">
                <a16:creationId xmlns:a16="http://schemas.microsoft.com/office/drawing/2014/main" id="{FBFC352C-7E05-41A2-A688-3CE885696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-21431"/>
            <a:ext cx="8634413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7" name="Picture 4">
            <a:extLst>
              <a:ext uri="{FF2B5EF4-FFF2-40B4-BE49-F238E27FC236}">
                <a16:creationId xmlns:a16="http://schemas.microsoft.com/office/drawing/2014/main" id="{0A689CAE-3D17-46E5-9828-372690D08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13" y="4643438"/>
            <a:ext cx="8396287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28" name="Rectangle 8">
            <a:extLst>
              <a:ext uri="{FF2B5EF4-FFF2-40B4-BE49-F238E27FC236}">
                <a16:creationId xmlns:a16="http://schemas.microsoft.com/office/drawing/2014/main" id="{80A7D7D4-BE0B-47AD-8C76-F8254D48B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5080000"/>
            <a:ext cx="7080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National Awareness Raising</a:t>
            </a:r>
          </a:p>
        </p:txBody>
      </p:sp>
      <p:sp>
        <p:nvSpPr>
          <p:cNvPr id="43029" name="TextBox 6">
            <a:extLst>
              <a:ext uri="{FF2B5EF4-FFF2-40B4-BE49-F238E27FC236}">
                <a16:creationId xmlns:a16="http://schemas.microsoft.com/office/drawing/2014/main" id="{836E0D62-B0BF-4811-9BB4-AED667337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3520"/>
            <a:ext cx="69342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STATUS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E79B21-3F42-4F2F-A508-405B13D21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7DDD1-2775-41C2-94E7-2F0CC148A6CF}"/>
              </a:ext>
            </a:extLst>
          </p:cNvPr>
          <p:cNvSpPr/>
          <p:nvPr/>
        </p:nvSpPr>
        <p:spPr>
          <a:xfrm>
            <a:off x="0" y="3460531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5D416673-AE47-4C27-9C57-253FCDC0C369}"/>
              </a:ext>
            </a:extLst>
          </p:cNvPr>
          <p:cNvSpPr/>
          <p:nvPr/>
        </p:nvSpPr>
        <p:spPr>
          <a:xfrm>
            <a:off x="-76200" y="848016"/>
            <a:ext cx="9220200" cy="5400384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2C276B36-7A14-4004-9DAC-5D70701394C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3169EE-71DC-44E9-9220-16297E0F89D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157" name="Picture 10">
            <a:extLst>
              <a:ext uri="{FF2B5EF4-FFF2-40B4-BE49-F238E27FC236}">
                <a16:creationId xmlns:a16="http://schemas.microsoft.com/office/drawing/2014/main" id="{74C7300F-593A-4B84-8570-2D631F456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1">
            <a:extLst>
              <a:ext uri="{FF2B5EF4-FFF2-40B4-BE49-F238E27FC236}">
                <a16:creationId xmlns:a16="http://schemas.microsoft.com/office/drawing/2014/main" id="{092F5B3D-A28A-4BE4-992E-735ED179A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>
            <a:extLst>
              <a:ext uri="{FF2B5EF4-FFF2-40B4-BE49-F238E27FC236}">
                <a16:creationId xmlns:a16="http://schemas.microsoft.com/office/drawing/2014/main" id="{D4E23670-05A2-4715-AE4C-31633AF1E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3">
            <a:extLst>
              <a:ext uri="{FF2B5EF4-FFF2-40B4-BE49-F238E27FC236}">
                <a16:creationId xmlns:a16="http://schemas.microsoft.com/office/drawing/2014/main" id="{4917AB1B-AAF5-4E80-AC2D-ED3D5DEE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Box 6">
            <a:extLst>
              <a:ext uri="{FF2B5EF4-FFF2-40B4-BE49-F238E27FC236}">
                <a16:creationId xmlns:a16="http://schemas.microsoft.com/office/drawing/2014/main" id="{982DCB17-8012-4658-87C2-55CEC06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236538"/>
            <a:ext cx="693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National Cybersecurity Strategy</a:t>
            </a:r>
            <a:endParaRPr lang="en-US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4EBA1265-4F19-47B8-AC24-33244D356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50" y="2044131"/>
            <a:ext cx="4934004" cy="35843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200" dirty="0">
                <a:latin typeface="Arial" panose="020B0604020202020204" pitchFamily="34" charset="0"/>
              </a:rPr>
              <a:t>The Strategy is geared towards a “credible and secured cyberspace that protects national interests  while empowering citizens with     the freedom to safely use the Internet for the socio-economic benefit of the nation”.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E6122B-ECF2-4027-AF98-7A6D36DC859C}"/>
              </a:ext>
            </a:extLst>
          </p:cNvPr>
          <p:cNvSpPr txBox="1"/>
          <p:nvPr/>
        </p:nvSpPr>
        <p:spPr>
          <a:xfrm>
            <a:off x="1552951" y="5712899"/>
            <a:ext cx="7327900" cy="496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defRPr/>
            </a:pPr>
            <a:r>
              <a:rPr lang="en-GB" altLang="en-US" sz="2000" b="1" dirty="0">
                <a:solidFill>
                  <a:srgbClr val="0070C0"/>
                </a:solidFill>
                <a:latin typeface="Arial" panose="020B0604020202020204" pitchFamily="34" charset="0"/>
              </a:rPr>
              <a:t>Currently, the Ministry is in the implementation phase</a:t>
            </a:r>
          </a:p>
        </p:txBody>
      </p:sp>
      <p:graphicFrame>
        <p:nvGraphicFramePr>
          <p:cNvPr id="22" name="Diagram 21">
            <a:extLst>
              <a:ext uri="{FF2B5EF4-FFF2-40B4-BE49-F238E27FC236}">
                <a16:creationId xmlns:a16="http://schemas.microsoft.com/office/drawing/2014/main" id="{669C41B6-C692-42D9-8B00-CFD69D4CC0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6362582"/>
              </p:ext>
            </p:extLst>
          </p:nvPr>
        </p:nvGraphicFramePr>
        <p:xfrm>
          <a:off x="4146073" y="1593295"/>
          <a:ext cx="5028883" cy="4018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3" name="Lightning Bolt 12">
            <a:extLst>
              <a:ext uri="{FF2B5EF4-FFF2-40B4-BE49-F238E27FC236}">
                <a16:creationId xmlns:a16="http://schemas.microsoft.com/office/drawing/2014/main" id="{937D1ACA-DA05-4F8B-8674-D2BB54A20651}"/>
              </a:ext>
            </a:extLst>
          </p:cNvPr>
          <p:cNvSpPr/>
          <p:nvPr/>
        </p:nvSpPr>
        <p:spPr>
          <a:xfrm>
            <a:off x="1034686" y="5781719"/>
            <a:ext cx="499269" cy="523675"/>
          </a:xfrm>
          <a:prstGeom prst="lightningBol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8423D3C3-22B7-404B-8EA0-580B8FBAB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50" y="962026"/>
            <a:ext cx="8383150" cy="10452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200" dirty="0">
                <a:latin typeface="Arial" panose="020B0604020202020204" pitchFamily="34" charset="0"/>
              </a:rPr>
              <a:t>5-year Cybersecurity Strategy (2021 -2025) developed and approved by Cabinet in March 2021.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E79B21-3F42-4F2F-A508-405B13D21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7DDD1-2775-41C2-94E7-2F0CC148A6CF}"/>
              </a:ext>
            </a:extLst>
          </p:cNvPr>
          <p:cNvSpPr/>
          <p:nvPr/>
        </p:nvSpPr>
        <p:spPr>
          <a:xfrm>
            <a:off x="0" y="3460531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5D416673-AE47-4C27-9C57-253FCDC0C369}"/>
              </a:ext>
            </a:extLst>
          </p:cNvPr>
          <p:cNvSpPr/>
          <p:nvPr/>
        </p:nvSpPr>
        <p:spPr>
          <a:xfrm>
            <a:off x="-76200" y="876779"/>
            <a:ext cx="9220200" cy="5358564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2C276B36-7A14-4004-9DAC-5D70701394C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3169EE-71DC-44E9-9220-16297E0F89D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157" name="Picture 10">
            <a:extLst>
              <a:ext uri="{FF2B5EF4-FFF2-40B4-BE49-F238E27FC236}">
                <a16:creationId xmlns:a16="http://schemas.microsoft.com/office/drawing/2014/main" id="{74C7300F-593A-4B84-8570-2D631F456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1">
            <a:extLst>
              <a:ext uri="{FF2B5EF4-FFF2-40B4-BE49-F238E27FC236}">
                <a16:creationId xmlns:a16="http://schemas.microsoft.com/office/drawing/2014/main" id="{092F5B3D-A28A-4BE4-992E-735ED179A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>
            <a:extLst>
              <a:ext uri="{FF2B5EF4-FFF2-40B4-BE49-F238E27FC236}">
                <a16:creationId xmlns:a16="http://schemas.microsoft.com/office/drawing/2014/main" id="{D4E23670-05A2-4715-AE4C-31633AF1E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3">
            <a:extLst>
              <a:ext uri="{FF2B5EF4-FFF2-40B4-BE49-F238E27FC236}">
                <a16:creationId xmlns:a16="http://schemas.microsoft.com/office/drawing/2014/main" id="{4917AB1B-AAF5-4E80-AC2D-ED3D5DEE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Box 6">
            <a:extLst>
              <a:ext uri="{FF2B5EF4-FFF2-40B4-BE49-F238E27FC236}">
                <a16:creationId xmlns:a16="http://schemas.microsoft.com/office/drawing/2014/main" id="{982DCB17-8012-4658-87C2-55CEC06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538"/>
            <a:ext cx="762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CSIRT </a:t>
            </a:r>
            <a:endParaRPr lang="en-US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8423D3C3-22B7-404B-8EA0-580B8FBAB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2" y="975110"/>
            <a:ext cx="9020176" cy="55638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Sierra Leone is a beneficiary of the establishment of a </a:t>
            </a:r>
            <a:r>
              <a:rPr lang="en-GB" altLang="en-US" sz="2400" b="1" dirty="0">
                <a:solidFill>
                  <a:schemeClr val="accent6"/>
                </a:solidFill>
                <a:latin typeface="Arial" panose="020B0604020202020204" pitchFamily="34" charset="0"/>
              </a:rPr>
              <a:t>standard nCSIRT </a:t>
            </a:r>
            <a:r>
              <a:rPr lang="en-GB" altLang="en-US" sz="2400" dirty="0">
                <a:latin typeface="Arial" panose="020B0604020202020204" pitchFamily="34" charset="0"/>
              </a:rPr>
              <a:t>under the OCWAR-C Project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Based on the 2021 Cybersecurity and Crime Law, it will be a department under the Cybersecurity Coordination Centre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Hosted on the 5</a:t>
            </a:r>
            <a:r>
              <a:rPr lang="en-GB" altLang="en-US" sz="2400" baseline="30000" dirty="0">
                <a:latin typeface="Arial" panose="020B0604020202020204" pitchFamily="34" charset="0"/>
              </a:rPr>
              <a:t>th</a:t>
            </a:r>
            <a:r>
              <a:rPr lang="en-GB" altLang="en-US" sz="2400" dirty="0">
                <a:latin typeface="Arial" panose="020B0604020202020204" pitchFamily="34" charset="0"/>
              </a:rPr>
              <a:t> Floor of the new NATCOM (Communication Regulator) Building </a:t>
            </a: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Staff provided by the Ministry of Information and Communications</a:t>
            </a:r>
            <a:endParaRPr lang="en-GB" altLang="en-US" sz="2400" b="1" dirty="0">
              <a:solidFill>
                <a:schemeClr val="accent6"/>
              </a:solidFill>
              <a:latin typeface="Arial" panose="020B0604020202020204" pitchFamily="34" charset="0"/>
            </a:endParaRPr>
          </a:p>
          <a:p>
            <a:pPr lvl="1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Training on the basic principles and technical capabilities already started with full support from OCWAR-C</a:t>
            </a:r>
          </a:p>
        </p:txBody>
      </p:sp>
    </p:spTree>
    <p:extLst>
      <p:ext uri="{BB962C8B-B14F-4D97-AF65-F5344CB8AC3E}">
        <p14:creationId xmlns:p14="http://schemas.microsoft.com/office/powerpoint/2010/main" val="6654593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E79B21-3F42-4F2F-A508-405B13D21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7DDD1-2775-41C2-94E7-2F0CC148A6CF}"/>
              </a:ext>
            </a:extLst>
          </p:cNvPr>
          <p:cNvSpPr/>
          <p:nvPr/>
        </p:nvSpPr>
        <p:spPr>
          <a:xfrm>
            <a:off x="0" y="3460531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5D416673-AE47-4C27-9C57-253FCDC0C369}"/>
              </a:ext>
            </a:extLst>
          </p:cNvPr>
          <p:cNvSpPr/>
          <p:nvPr/>
        </p:nvSpPr>
        <p:spPr>
          <a:xfrm>
            <a:off x="-76200" y="889836"/>
            <a:ext cx="9220200" cy="5358564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2C276B36-7A14-4004-9DAC-5D70701394C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3169EE-71DC-44E9-9220-16297E0F89D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157" name="Picture 10">
            <a:extLst>
              <a:ext uri="{FF2B5EF4-FFF2-40B4-BE49-F238E27FC236}">
                <a16:creationId xmlns:a16="http://schemas.microsoft.com/office/drawing/2014/main" id="{74C7300F-593A-4B84-8570-2D631F456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1">
            <a:extLst>
              <a:ext uri="{FF2B5EF4-FFF2-40B4-BE49-F238E27FC236}">
                <a16:creationId xmlns:a16="http://schemas.microsoft.com/office/drawing/2014/main" id="{092F5B3D-A28A-4BE4-992E-735ED179A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>
            <a:extLst>
              <a:ext uri="{FF2B5EF4-FFF2-40B4-BE49-F238E27FC236}">
                <a16:creationId xmlns:a16="http://schemas.microsoft.com/office/drawing/2014/main" id="{D4E23670-05A2-4715-AE4C-31633AF1E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3">
            <a:extLst>
              <a:ext uri="{FF2B5EF4-FFF2-40B4-BE49-F238E27FC236}">
                <a16:creationId xmlns:a16="http://schemas.microsoft.com/office/drawing/2014/main" id="{4917AB1B-AAF5-4E80-AC2D-ED3D5DEE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Box 6">
            <a:extLst>
              <a:ext uri="{FF2B5EF4-FFF2-40B4-BE49-F238E27FC236}">
                <a16:creationId xmlns:a16="http://schemas.microsoft.com/office/drawing/2014/main" id="{982DCB17-8012-4658-87C2-55CEC06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538"/>
            <a:ext cx="762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CSIRT </a:t>
            </a:r>
            <a:endParaRPr lang="en-US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8423D3C3-22B7-404B-8EA0-580B8FBAB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869" y="787202"/>
            <a:ext cx="8904287" cy="55638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None/>
              <a:defRPr/>
            </a:pPr>
            <a:r>
              <a:rPr lang="en-GB" altLang="en-US" sz="2400" b="1" dirty="0">
                <a:solidFill>
                  <a:srgbClr val="0070C0"/>
                </a:solidFill>
                <a:latin typeface="Arial" panose="020B0604020202020204" pitchFamily="34" charset="0"/>
              </a:rPr>
              <a:t>Vision 2022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Operationalising </a:t>
            </a:r>
            <a:r>
              <a:rPr lang="en-GB" altLang="en-US" sz="2400" b="1" dirty="0">
                <a:solidFill>
                  <a:schemeClr val="accent6"/>
                </a:solidFill>
                <a:latin typeface="Arial" panose="020B0604020202020204" pitchFamily="34" charset="0"/>
              </a:rPr>
              <a:t>the NCSIRT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Developing and popularising cyber incidence response framework, which will provide </a:t>
            </a:r>
            <a:r>
              <a:rPr lang="en-GB" altLang="en-US" sz="2400" b="1" dirty="0">
                <a:solidFill>
                  <a:schemeClr val="accent6"/>
                </a:solidFill>
                <a:latin typeface="Arial" panose="020B0604020202020204" pitchFamily="34" charset="0"/>
              </a:rPr>
              <a:t>general guidelines and  procedures </a:t>
            </a:r>
            <a:r>
              <a:rPr lang="en-GB" altLang="en-US" sz="2400" dirty="0">
                <a:latin typeface="Arial" panose="020B0604020202020204" pitchFamily="34" charset="0"/>
              </a:rPr>
              <a:t>of the operation of CSIRTS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Establishing and operationalising 3 sectorial CSIRTS (Initiated conversations with NATCOM, Bank of Sierra Leone and ONS)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Establishing a </a:t>
            </a:r>
            <a:r>
              <a:rPr lang="en-GB" altLang="en-US" sz="2400" b="1" dirty="0">
                <a:solidFill>
                  <a:schemeClr val="accent6"/>
                </a:solidFill>
                <a:latin typeface="Arial" panose="020B0604020202020204" pitchFamily="34" charset="0"/>
              </a:rPr>
              <a:t>secured incident reporting platform </a:t>
            </a:r>
            <a:r>
              <a:rPr lang="en-GB" altLang="en-US" sz="2400" dirty="0">
                <a:latin typeface="Arial" panose="020B0604020202020204" pitchFamily="34" charset="0"/>
              </a:rPr>
              <a:t>for sharing of incidents and also threat intelligence across sectors or institutions</a:t>
            </a:r>
          </a:p>
        </p:txBody>
      </p:sp>
    </p:spTree>
    <p:extLst>
      <p:ext uri="{BB962C8B-B14F-4D97-AF65-F5344CB8AC3E}">
        <p14:creationId xmlns:p14="http://schemas.microsoft.com/office/powerpoint/2010/main" val="84583454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E79B21-3F42-4F2F-A508-405B13D21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7DDD1-2775-41C2-94E7-2F0CC148A6CF}"/>
              </a:ext>
            </a:extLst>
          </p:cNvPr>
          <p:cNvSpPr/>
          <p:nvPr/>
        </p:nvSpPr>
        <p:spPr>
          <a:xfrm>
            <a:off x="0" y="3460531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5D416673-AE47-4C27-9C57-253FCDC0C369}"/>
              </a:ext>
            </a:extLst>
          </p:cNvPr>
          <p:cNvSpPr/>
          <p:nvPr/>
        </p:nvSpPr>
        <p:spPr>
          <a:xfrm>
            <a:off x="-76200" y="914400"/>
            <a:ext cx="9220200" cy="5358564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2C276B36-7A14-4004-9DAC-5D70701394C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3169EE-71DC-44E9-9220-16297E0F89D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157" name="Picture 10">
            <a:extLst>
              <a:ext uri="{FF2B5EF4-FFF2-40B4-BE49-F238E27FC236}">
                <a16:creationId xmlns:a16="http://schemas.microsoft.com/office/drawing/2014/main" id="{74C7300F-593A-4B84-8570-2D631F456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1">
            <a:extLst>
              <a:ext uri="{FF2B5EF4-FFF2-40B4-BE49-F238E27FC236}">
                <a16:creationId xmlns:a16="http://schemas.microsoft.com/office/drawing/2014/main" id="{092F5B3D-A28A-4BE4-992E-735ED179A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>
            <a:extLst>
              <a:ext uri="{FF2B5EF4-FFF2-40B4-BE49-F238E27FC236}">
                <a16:creationId xmlns:a16="http://schemas.microsoft.com/office/drawing/2014/main" id="{D4E23670-05A2-4715-AE4C-31633AF1E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3">
            <a:extLst>
              <a:ext uri="{FF2B5EF4-FFF2-40B4-BE49-F238E27FC236}">
                <a16:creationId xmlns:a16="http://schemas.microsoft.com/office/drawing/2014/main" id="{4917AB1B-AAF5-4E80-AC2D-ED3D5DEE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Box 6">
            <a:extLst>
              <a:ext uri="{FF2B5EF4-FFF2-40B4-BE49-F238E27FC236}">
                <a16:creationId xmlns:a16="http://schemas.microsoft.com/office/drawing/2014/main" id="{982DCB17-8012-4658-87C2-55CEC06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538"/>
            <a:ext cx="762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Critical Infrastructure Protection </a:t>
            </a:r>
            <a:endParaRPr lang="en-US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8423D3C3-22B7-404B-8EA0-580B8FBAB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28" y="1064972"/>
            <a:ext cx="9024144" cy="560435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None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In 2020, conducted a National Cyber Risk Assessment (NCRA) of four (4) pivotal sector; financial, government, energy and Telecoms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None/>
              <a:defRPr/>
            </a:pPr>
            <a:r>
              <a:rPr lang="en-GB" altLang="en-US" sz="2400" b="1" dirty="0">
                <a:solidFill>
                  <a:srgbClr val="0070C0"/>
                </a:solidFill>
                <a:latin typeface="Arial" panose="020B0604020202020204" pitchFamily="34" charset="0"/>
              </a:rPr>
              <a:t>Vision 2022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Conduct another </a:t>
            </a:r>
            <a:r>
              <a:rPr lang="en-GB" altLang="en-US" sz="2400" b="1" dirty="0">
                <a:solidFill>
                  <a:schemeClr val="accent6"/>
                </a:solidFill>
                <a:latin typeface="Arial" panose="020B0604020202020204" pitchFamily="34" charset="0"/>
              </a:rPr>
              <a:t>NCRA iteration </a:t>
            </a:r>
            <a:r>
              <a:rPr lang="en-GB" altLang="en-US" sz="2400" dirty="0">
                <a:latin typeface="Arial" panose="020B0604020202020204" pitchFamily="34" charset="0"/>
              </a:rPr>
              <a:t>to verify our CNIIs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Developing a </a:t>
            </a:r>
            <a:r>
              <a:rPr lang="en-GB" altLang="en-US" sz="2400" b="1" dirty="0">
                <a:solidFill>
                  <a:schemeClr val="accent6"/>
                </a:solidFill>
                <a:latin typeface="Arial" panose="020B0604020202020204" pitchFamily="34" charset="0"/>
              </a:rPr>
              <a:t>Risk Register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Develop clearly defined </a:t>
            </a:r>
            <a:r>
              <a:rPr lang="en-GB" altLang="en-US" sz="2400" b="1" dirty="0">
                <a:solidFill>
                  <a:schemeClr val="accent6"/>
                </a:solidFill>
                <a:latin typeface="Arial" panose="020B0604020202020204" pitchFamily="34" charset="0"/>
              </a:rPr>
              <a:t>roles and responsibilities </a:t>
            </a:r>
            <a:r>
              <a:rPr lang="en-GB" altLang="en-US" sz="2400" dirty="0">
                <a:latin typeface="Arial" panose="020B0604020202020204" pitchFamily="34" charset="0"/>
              </a:rPr>
              <a:t>for all CNII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n-GB" altLang="en-US" sz="2400" dirty="0">
                <a:latin typeface="Arial" panose="020B0604020202020204" pitchFamily="34" charset="0"/>
              </a:rPr>
              <a:t>Establish a mechanism for regular vulnerability disclosure and information sharing between Government and CNII operators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Clr>
                <a:schemeClr val="accent5">
                  <a:lumMod val="50000"/>
                </a:schemeClr>
              </a:buClr>
              <a:buNone/>
              <a:defRPr/>
            </a:pPr>
            <a:endParaRPr lang="en-GB" altLang="en-US" sz="2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73413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E79B21-3F42-4F2F-A508-405B13D21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7DDD1-2775-41C2-94E7-2F0CC148A6CF}"/>
              </a:ext>
            </a:extLst>
          </p:cNvPr>
          <p:cNvSpPr/>
          <p:nvPr/>
        </p:nvSpPr>
        <p:spPr>
          <a:xfrm>
            <a:off x="0" y="3485823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5D416673-AE47-4C27-9C57-253FCDC0C369}"/>
              </a:ext>
            </a:extLst>
          </p:cNvPr>
          <p:cNvSpPr/>
          <p:nvPr/>
        </p:nvSpPr>
        <p:spPr>
          <a:xfrm>
            <a:off x="-76200" y="876301"/>
            <a:ext cx="9220200" cy="5358564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2C276B36-7A14-4004-9DAC-5D70701394C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3169EE-71DC-44E9-9220-16297E0F89D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157" name="Picture 10">
            <a:extLst>
              <a:ext uri="{FF2B5EF4-FFF2-40B4-BE49-F238E27FC236}">
                <a16:creationId xmlns:a16="http://schemas.microsoft.com/office/drawing/2014/main" id="{74C7300F-593A-4B84-8570-2D631F456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1">
            <a:extLst>
              <a:ext uri="{FF2B5EF4-FFF2-40B4-BE49-F238E27FC236}">
                <a16:creationId xmlns:a16="http://schemas.microsoft.com/office/drawing/2014/main" id="{092F5B3D-A28A-4BE4-992E-735ED179A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>
            <a:extLst>
              <a:ext uri="{FF2B5EF4-FFF2-40B4-BE49-F238E27FC236}">
                <a16:creationId xmlns:a16="http://schemas.microsoft.com/office/drawing/2014/main" id="{D4E23670-05A2-4715-AE4C-31633AF1E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3">
            <a:extLst>
              <a:ext uri="{FF2B5EF4-FFF2-40B4-BE49-F238E27FC236}">
                <a16:creationId xmlns:a16="http://schemas.microsoft.com/office/drawing/2014/main" id="{4917AB1B-AAF5-4E80-AC2D-ED3D5DEE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Box 6">
            <a:extLst>
              <a:ext uri="{FF2B5EF4-FFF2-40B4-BE49-F238E27FC236}">
                <a16:creationId xmlns:a16="http://schemas.microsoft.com/office/drawing/2014/main" id="{982DCB17-8012-4658-87C2-55CEC06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538"/>
            <a:ext cx="762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Legislation and Legal Framework </a:t>
            </a:r>
            <a:endParaRPr lang="en-US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027C9F-43DF-4722-BCCE-F27CE3CD5A8D}"/>
              </a:ext>
            </a:extLst>
          </p:cNvPr>
          <p:cNvSpPr txBox="1"/>
          <p:nvPr/>
        </p:nvSpPr>
        <p:spPr>
          <a:xfrm>
            <a:off x="50801" y="1101725"/>
            <a:ext cx="8559799" cy="481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b="1" dirty="0">
                <a:solidFill>
                  <a:schemeClr val="accent6"/>
                </a:solidFill>
              </a:rPr>
              <a:t>2021 Cybersecurity and Crime Act </a:t>
            </a:r>
            <a:r>
              <a:rPr lang="en-US" sz="2600" dirty="0"/>
              <a:t>passed through Parliament and currently awaiting President’s signature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 Drafted the </a:t>
            </a:r>
            <a:r>
              <a:rPr lang="en-US" sz="2600" b="1" dirty="0">
                <a:solidFill>
                  <a:schemeClr val="accent6"/>
                </a:solidFill>
              </a:rPr>
              <a:t>Data Protection Bill and associated regulations</a:t>
            </a:r>
            <a:r>
              <a:rPr lang="en-US" sz="2600" dirty="0"/>
              <a:t>; currently planning a stakeholder engagement for validation.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TOT conducted by OCWAR-C Project for </a:t>
            </a:r>
            <a:r>
              <a:rPr lang="en-US" sz="2600" b="1" dirty="0">
                <a:solidFill>
                  <a:schemeClr val="accent6"/>
                </a:solidFill>
              </a:rPr>
              <a:t>3 personnel </a:t>
            </a:r>
            <a:r>
              <a:rPr lang="en-US" sz="2600" dirty="0"/>
              <a:t>in the criminal justice system on the basics of cybercrime and the implementation of the law </a:t>
            </a:r>
          </a:p>
        </p:txBody>
      </p:sp>
    </p:spTree>
    <p:extLst>
      <p:ext uri="{BB962C8B-B14F-4D97-AF65-F5344CB8AC3E}">
        <p14:creationId xmlns:p14="http://schemas.microsoft.com/office/powerpoint/2010/main" val="415995773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E79B21-3F42-4F2F-A508-405B13D210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07DDD1-2775-41C2-94E7-2F0CC148A6CF}"/>
              </a:ext>
            </a:extLst>
          </p:cNvPr>
          <p:cNvSpPr/>
          <p:nvPr/>
        </p:nvSpPr>
        <p:spPr>
          <a:xfrm>
            <a:off x="0" y="3485823"/>
            <a:ext cx="9144000" cy="3429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nip Diagonal Corner Rectangle 4">
            <a:extLst>
              <a:ext uri="{FF2B5EF4-FFF2-40B4-BE49-F238E27FC236}">
                <a16:creationId xmlns:a16="http://schemas.microsoft.com/office/drawing/2014/main" id="{5D416673-AE47-4C27-9C57-253FCDC0C369}"/>
              </a:ext>
            </a:extLst>
          </p:cNvPr>
          <p:cNvSpPr/>
          <p:nvPr/>
        </p:nvSpPr>
        <p:spPr>
          <a:xfrm>
            <a:off x="-76200" y="876301"/>
            <a:ext cx="9220200" cy="5358564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2C276B36-7A14-4004-9DAC-5D70701394C3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44450"/>
            <a:ext cx="9082087" cy="1171575"/>
          </a:xfrm>
          <a:prstGeom prst="rect">
            <a:avLst/>
          </a:prstGeom>
          <a:ln/>
        </p:spPr>
        <p:txBody>
          <a:bodyPr anchor="ctr">
            <a:normAutofit/>
          </a:bodyPr>
          <a:lstStyle/>
          <a:p>
            <a:pPr marL="431800" indent="-323850" algn="ctr" eaLnBrk="1" fontAlgn="auto" hangingPunct="1">
              <a:spcAft>
                <a:spcPts val="1425"/>
              </a:spcAft>
              <a:buClr>
                <a:srgbClr val="FF6309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32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73169EE-71DC-44E9-9220-16297E0F89DB}"/>
              </a:ext>
            </a:extLst>
          </p:cNvPr>
          <p:cNvSpPr txBox="1">
            <a:spLocks noChangeArrowheads="1"/>
          </p:cNvSpPr>
          <p:nvPr/>
        </p:nvSpPr>
        <p:spPr>
          <a:xfrm>
            <a:off x="11113" y="1417638"/>
            <a:ext cx="9070975" cy="4899025"/>
          </a:xfrm>
          <a:prstGeom prst="rect">
            <a:avLst/>
          </a:prstGeom>
          <a:ln/>
        </p:spPr>
        <p:txBody>
          <a:bodyPr>
            <a:norm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fi-FI" sz="28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157" name="Picture 10">
            <a:extLst>
              <a:ext uri="{FF2B5EF4-FFF2-40B4-BE49-F238E27FC236}">
                <a16:creationId xmlns:a16="http://schemas.microsoft.com/office/drawing/2014/main" id="{74C7300F-593A-4B84-8570-2D631F456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619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1">
            <a:extLst>
              <a:ext uri="{FF2B5EF4-FFF2-40B4-BE49-F238E27FC236}">
                <a16:creationId xmlns:a16="http://schemas.microsoft.com/office/drawing/2014/main" id="{092F5B3D-A28A-4BE4-992E-735ED179A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2">
            <a:extLst>
              <a:ext uri="{FF2B5EF4-FFF2-40B4-BE49-F238E27FC236}">
                <a16:creationId xmlns:a16="http://schemas.microsoft.com/office/drawing/2014/main" id="{D4E23670-05A2-4715-AE4C-31633AF1E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13"/>
            <a:ext cx="9096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3">
            <a:extLst>
              <a:ext uri="{FF2B5EF4-FFF2-40B4-BE49-F238E27FC236}">
                <a16:creationId xmlns:a16="http://schemas.microsoft.com/office/drawing/2014/main" id="{4917AB1B-AAF5-4E80-AC2D-ED3D5DEEC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5992813"/>
            <a:ext cx="909637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1" name="TextBox 6">
            <a:extLst>
              <a:ext uri="{FF2B5EF4-FFF2-40B4-BE49-F238E27FC236}">
                <a16:creationId xmlns:a16="http://schemas.microsoft.com/office/drawing/2014/main" id="{982DCB17-8012-4658-87C2-55CEC06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538"/>
            <a:ext cx="7620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Legislation and Legal Framework </a:t>
            </a:r>
            <a:endParaRPr lang="en-US" altLang="en-US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027C9F-43DF-4722-BCCE-F27CE3CD5A8D}"/>
              </a:ext>
            </a:extLst>
          </p:cNvPr>
          <p:cNvSpPr txBox="1"/>
          <p:nvPr/>
        </p:nvSpPr>
        <p:spPr>
          <a:xfrm>
            <a:off x="50801" y="1101725"/>
            <a:ext cx="9031287" cy="486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70C0"/>
                </a:solidFill>
              </a:rPr>
              <a:t>VISION 2022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Specialised training programs for </a:t>
            </a:r>
            <a:r>
              <a:rPr lang="en-US" sz="2600" b="1" dirty="0">
                <a:solidFill>
                  <a:schemeClr val="accent6"/>
                </a:solidFill>
              </a:rPr>
              <a:t>judges, prosecutors, lawyers and the law enforcement officials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Capacitate the </a:t>
            </a:r>
            <a:r>
              <a:rPr lang="en-US" sz="2600" b="1" dirty="0">
                <a:solidFill>
                  <a:schemeClr val="accent6"/>
                </a:solidFill>
              </a:rPr>
              <a:t>national forensic lab </a:t>
            </a:r>
            <a:r>
              <a:rPr lang="en-US" sz="2600" dirty="0"/>
              <a:t>at the CID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Domesticating ECOWAS directives on related to cybersecurity and acceding to the </a:t>
            </a:r>
            <a:r>
              <a:rPr lang="en-US" sz="2600" b="1" dirty="0">
                <a:solidFill>
                  <a:schemeClr val="accent6"/>
                </a:solidFill>
              </a:rPr>
              <a:t>Budapest Convention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600" dirty="0"/>
              <a:t>Enhance Sierra Leone’s </a:t>
            </a:r>
            <a:r>
              <a:rPr lang="en-US" sz="2600" b="1" dirty="0">
                <a:solidFill>
                  <a:schemeClr val="accent6"/>
                </a:solidFill>
              </a:rPr>
              <a:t>diplomatic competencies </a:t>
            </a:r>
            <a:r>
              <a:rPr lang="en-US" sz="2600" dirty="0"/>
              <a:t>in cyber-related issues</a:t>
            </a:r>
          </a:p>
        </p:txBody>
      </p:sp>
    </p:spTree>
    <p:extLst>
      <p:ext uri="{BB962C8B-B14F-4D97-AF65-F5344CB8AC3E}">
        <p14:creationId xmlns:p14="http://schemas.microsoft.com/office/powerpoint/2010/main" val="39734601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7074</TotalTime>
  <Words>663</Words>
  <Application>Microsoft Office PowerPoint</Application>
  <PresentationFormat>On-screen Show (4:3)</PresentationFormat>
  <Paragraphs>86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click2tman</dc:creator>
  <cp:lastModifiedBy>Mohamed Mouminie Jalloh</cp:lastModifiedBy>
  <cp:revision>258</cp:revision>
  <cp:lastPrinted>2018-12-03T09:00:34Z</cp:lastPrinted>
  <dcterms:created xsi:type="dcterms:W3CDTF">2008-10-29T02:16:15Z</dcterms:created>
  <dcterms:modified xsi:type="dcterms:W3CDTF">2021-09-21T15:48:17Z</dcterms:modified>
</cp:coreProperties>
</file>